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5" r:id="rId9"/>
    <p:sldId id="266" r:id="rId10"/>
    <p:sldId id="267"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5" r:id="rId36"/>
    <p:sldId id="296" r:id="rId37"/>
    <p:sldId id="297" r:id="rId38"/>
    <p:sldId id="298" r:id="rId39"/>
    <p:sldId id="299" r:id="rId40"/>
    <p:sldId id="300" r:id="rId41"/>
    <p:sldId id="301" r:id="rId42"/>
    <p:sldId id="302" r:id="rId43"/>
    <p:sldId id="303" r:id="rId44"/>
    <p:sldId id="30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59B9EB-1934-4511-B862-B392D72CBD2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667FB42A-FD1D-435E-AB24-B750E3B34604}">
      <dgm:prSet phldrT="[Text]" custT="1"/>
      <dgm:spPr/>
      <dgm:t>
        <a:bodyPr/>
        <a:lstStyle/>
        <a:p>
          <a:r>
            <a:rPr lang="en-US" sz="3200" b="1" dirty="0"/>
            <a:t>Social Media Metrics Classification</a:t>
          </a:r>
        </a:p>
      </dgm:t>
    </dgm:pt>
    <dgm:pt modelId="{32BD6083-11B3-4588-9059-098E8EECD869}" type="parTrans" cxnId="{001043A8-08A6-423E-8046-AC0666BD5709}">
      <dgm:prSet/>
      <dgm:spPr/>
      <dgm:t>
        <a:bodyPr/>
        <a:lstStyle/>
        <a:p>
          <a:endParaRPr lang="en-US"/>
        </a:p>
      </dgm:t>
    </dgm:pt>
    <dgm:pt modelId="{8447455E-9673-4D8F-9AFC-6758EA9DC577}" type="sibTrans" cxnId="{001043A8-08A6-423E-8046-AC0666BD5709}">
      <dgm:prSet/>
      <dgm:spPr/>
      <dgm:t>
        <a:bodyPr/>
        <a:lstStyle/>
        <a:p>
          <a:endParaRPr lang="en-US"/>
        </a:p>
      </dgm:t>
    </dgm:pt>
    <dgm:pt modelId="{5CBF2662-32B1-475E-941F-A9923032329E}">
      <dgm:prSet custT="1"/>
      <dgm:spPr/>
      <dgm:t>
        <a:bodyPr/>
        <a:lstStyle/>
        <a:p>
          <a:r>
            <a:rPr lang="en-US" sz="4000" b="1" i="0" dirty="0"/>
            <a:t>Engagement Metrics</a:t>
          </a:r>
          <a:br>
            <a:rPr lang="en-US" sz="4000" b="1" i="0" dirty="0"/>
          </a:br>
          <a:r>
            <a:rPr lang="en-US" sz="2800" b="0" i="0" dirty="0">
              <a:solidFill>
                <a:schemeClr val="tx1"/>
              </a:solidFill>
            </a:rPr>
            <a:t>these metrics show how audiences are interacting with content.</a:t>
          </a:r>
        </a:p>
      </dgm:t>
    </dgm:pt>
    <dgm:pt modelId="{7ABDEF6A-3A3E-4CAB-958E-C189C48B2C27}" type="parTrans" cxnId="{AAD14BDD-89CB-4B2E-93FD-78CA3F0BE140}">
      <dgm:prSet/>
      <dgm:spPr/>
      <dgm:t>
        <a:bodyPr/>
        <a:lstStyle/>
        <a:p>
          <a:endParaRPr lang="en-US"/>
        </a:p>
      </dgm:t>
    </dgm:pt>
    <dgm:pt modelId="{0322759E-7132-4808-93E9-1C170044D60B}" type="sibTrans" cxnId="{AAD14BDD-89CB-4B2E-93FD-78CA3F0BE140}">
      <dgm:prSet/>
      <dgm:spPr/>
      <dgm:t>
        <a:bodyPr/>
        <a:lstStyle/>
        <a:p>
          <a:endParaRPr lang="en-US"/>
        </a:p>
      </dgm:t>
    </dgm:pt>
    <dgm:pt modelId="{5428E170-9FEA-42A6-8CD2-FC387FF2562D}">
      <dgm:prSet custT="1"/>
      <dgm:spPr/>
      <dgm:t>
        <a:bodyPr/>
        <a:lstStyle/>
        <a:p>
          <a:r>
            <a:rPr lang="en-US" sz="4000" b="1" i="0" dirty="0"/>
            <a:t>Conversion Metrics</a:t>
          </a:r>
          <a:br>
            <a:rPr lang="en-US" sz="4000" b="1" i="0" dirty="0"/>
          </a:br>
          <a:r>
            <a:rPr lang="en-US" sz="2800" b="0" i="0" dirty="0">
              <a:solidFill>
                <a:schemeClr val="tx1"/>
              </a:solidFill>
            </a:rPr>
            <a:t>these metrics demonstrate the effectiveness of your social engagement.</a:t>
          </a:r>
        </a:p>
      </dgm:t>
    </dgm:pt>
    <dgm:pt modelId="{045C7079-681A-4310-9B49-5E7EDD937338}" type="parTrans" cxnId="{0C1AE248-15E5-46E2-A025-4F667E5C553B}">
      <dgm:prSet/>
      <dgm:spPr/>
      <dgm:t>
        <a:bodyPr/>
        <a:lstStyle/>
        <a:p>
          <a:endParaRPr lang="en-US"/>
        </a:p>
      </dgm:t>
    </dgm:pt>
    <dgm:pt modelId="{3819DA09-A270-441A-8410-9335F723B705}" type="sibTrans" cxnId="{0C1AE248-15E5-46E2-A025-4F667E5C553B}">
      <dgm:prSet/>
      <dgm:spPr/>
      <dgm:t>
        <a:bodyPr/>
        <a:lstStyle/>
        <a:p>
          <a:endParaRPr lang="en-US"/>
        </a:p>
      </dgm:t>
    </dgm:pt>
    <dgm:pt modelId="{B3935AEB-8646-4755-AE11-BDA7F664B369}">
      <dgm:prSet custT="1"/>
      <dgm:spPr/>
      <dgm:t>
        <a:bodyPr/>
        <a:lstStyle/>
        <a:p>
          <a:r>
            <a:rPr lang="en-US" sz="4000" b="1" i="0" dirty="0"/>
            <a:t>Consumer Metrics</a:t>
          </a:r>
          <a:br>
            <a:rPr lang="en-US" sz="4000" b="1" i="0" dirty="0"/>
          </a:br>
          <a:r>
            <a:rPr lang="en-US" sz="2800" b="0" i="0" dirty="0">
              <a:solidFill>
                <a:schemeClr val="tx1"/>
              </a:solidFill>
            </a:rPr>
            <a:t>these metrics reflect how active customers think and feel about your brand.</a:t>
          </a:r>
        </a:p>
      </dgm:t>
    </dgm:pt>
    <dgm:pt modelId="{356E3777-7D37-40EB-A571-C332ECBF8B35}" type="parTrans" cxnId="{9199B568-8CC9-4724-A4BE-D45F5CA73C78}">
      <dgm:prSet/>
      <dgm:spPr/>
      <dgm:t>
        <a:bodyPr/>
        <a:lstStyle/>
        <a:p>
          <a:endParaRPr lang="en-US"/>
        </a:p>
      </dgm:t>
    </dgm:pt>
    <dgm:pt modelId="{0FE79691-2021-4A7E-8891-EBE7EC403F64}" type="sibTrans" cxnId="{9199B568-8CC9-4724-A4BE-D45F5CA73C78}">
      <dgm:prSet/>
      <dgm:spPr/>
      <dgm:t>
        <a:bodyPr/>
        <a:lstStyle/>
        <a:p>
          <a:endParaRPr lang="en-US"/>
        </a:p>
      </dgm:t>
    </dgm:pt>
    <dgm:pt modelId="{074A9AEE-5B96-449F-9793-AAC5A6A36A2D}">
      <dgm:prSet custT="1"/>
      <dgm:spPr/>
      <dgm:t>
        <a:bodyPr/>
        <a:lstStyle/>
        <a:p>
          <a:r>
            <a:rPr lang="en-US" sz="4000" b="1" i="0" dirty="0"/>
            <a:t>Awareness Metrics</a:t>
          </a:r>
          <a:br>
            <a:rPr lang="en-US" sz="4000" b="1" i="0" dirty="0"/>
          </a:br>
          <a:r>
            <a:rPr lang="en-US" sz="2800" b="0" i="0" dirty="0">
              <a:solidFill>
                <a:schemeClr val="tx1"/>
              </a:solidFill>
            </a:rPr>
            <a:t>these metrics show the current and potential audience.</a:t>
          </a:r>
          <a:endParaRPr lang="en-US" sz="2400" b="0" dirty="0">
            <a:solidFill>
              <a:schemeClr val="tx1"/>
            </a:solidFill>
          </a:endParaRPr>
        </a:p>
      </dgm:t>
    </dgm:pt>
    <dgm:pt modelId="{F6EC77A0-FD10-4DF7-A827-75964457D186}" type="parTrans" cxnId="{FACDC6CB-81DC-47E7-B716-E53BE94982FD}">
      <dgm:prSet/>
      <dgm:spPr/>
      <dgm:t>
        <a:bodyPr/>
        <a:lstStyle/>
        <a:p>
          <a:endParaRPr lang="en-US"/>
        </a:p>
      </dgm:t>
    </dgm:pt>
    <dgm:pt modelId="{DE1839B3-7BCC-4FB8-A21B-E3566E9096B8}" type="sibTrans" cxnId="{FACDC6CB-81DC-47E7-B716-E53BE94982FD}">
      <dgm:prSet/>
      <dgm:spPr/>
      <dgm:t>
        <a:bodyPr/>
        <a:lstStyle/>
        <a:p>
          <a:endParaRPr lang="en-US"/>
        </a:p>
      </dgm:t>
    </dgm:pt>
    <dgm:pt modelId="{43AE5A53-179E-4F8F-9273-9341E201AC73}" type="pres">
      <dgm:prSet presAssocID="{2B59B9EB-1934-4511-B862-B392D72CBD22}" presName="diagram" presStyleCnt="0">
        <dgm:presLayoutVars>
          <dgm:chMax val="1"/>
          <dgm:dir/>
          <dgm:animLvl val="ctr"/>
          <dgm:resizeHandles val="exact"/>
        </dgm:presLayoutVars>
      </dgm:prSet>
      <dgm:spPr/>
    </dgm:pt>
    <dgm:pt modelId="{1460EAD0-8473-473F-B947-D9F61935D399}" type="pres">
      <dgm:prSet presAssocID="{2B59B9EB-1934-4511-B862-B392D72CBD22}" presName="matrix" presStyleCnt="0"/>
      <dgm:spPr/>
    </dgm:pt>
    <dgm:pt modelId="{56D219BB-169F-4BD2-9D9E-A2180B0D402C}" type="pres">
      <dgm:prSet presAssocID="{2B59B9EB-1934-4511-B862-B392D72CBD22}" presName="tile1" presStyleLbl="node1" presStyleIdx="0" presStyleCnt="4"/>
      <dgm:spPr/>
    </dgm:pt>
    <dgm:pt modelId="{E88394E8-B846-4EFE-9C78-9A92F27A9BBD}" type="pres">
      <dgm:prSet presAssocID="{2B59B9EB-1934-4511-B862-B392D72CBD22}" presName="tile1text" presStyleLbl="node1" presStyleIdx="0" presStyleCnt="4">
        <dgm:presLayoutVars>
          <dgm:chMax val="0"/>
          <dgm:chPref val="0"/>
          <dgm:bulletEnabled val="1"/>
        </dgm:presLayoutVars>
      </dgm:prSet>
      <dgm:spPr/>
    </dgm:pt>
    <dgm:pt modelId="{C0619CC3-5023-4692-8485-5887FB86C07A}" type="pres">
      <dgm:prSet presAssocID="{2B59B9EB-1934-4511-B862-B392D72CBD22}" presName="tile2" presStyleLbl="node1" presStyleIdx="1" presStyleCnt="4"/>
      <dgm:spPr/>
    </dgm:pt>
    <dgm:pt modelId="{48B1F361-8F7F-496D-963D-6106C1DD2EBD}" type="pres">
      <dgm:prSet presAssocID="{2B59B9EB-1934-4511-B862-B392D72CBD22}" presName="tile2text" presStyleLbl="node1" presStyleIdx="1" presStyleCnt="4">
        <dgm:presLayoutVars>
          <dgm:chMax val="0"/>
          <dgm:chPref val="0"/>
          <dgm:bulletEnabled val="1"/>
        </dgm:presLayoutVars>
      </dgm:prSet>
      <dgm:spPr/>
    </dgm:pt>
    <dgm:pt modelId="{520EDE80-BE3A-430E-8419-049FD3F749B9}" type="pres">
      <dgm:prSet presAssocID="{2B59B9EB-1934-4511-B862-B392D72CBD22}" presName="tile3" presStyleLbl="node1" presStyleIdx="2" presStyleCnt="4"/>
      <dgm:spPr/>
    </dgm:pt>
    <dgm:pt modelId="{6C444153-F550-422A-AADF-5EEEADB23DB3}" type="pres">
      <dgm:prSet presAssocID="{2B59B9EB-1934-4511-B862-B392D72CBD22}" presName="tile3text" presStyleLbl="node1" presStyleIdx="2" presStyleCnt="4">
        <dgm:presLayoutVars>
          <dgm:chMax val="0"/>
          <dgm:chPref val="0"/>
          <dgm:bulletEnabled val="1"/>
        </dgm:presLayoutVars>
      </dgm:prSet>
      <dgm:spPr/>
    </dgm:pt>
    <dgm:pt modelId="{96930FF1-1D32-4E19-8406-7254F60F473C}" type="pres">
      <dgm:prSet presAssocID="{2B59B9EB-1934-4511-B862-B392D72CBD22}" presName="tile4" presStyleLbl="node1" presStyleIdx="3" presStyleCnt="4"/>
      <dgm:spPr/>
    </dgm:pt>
    <dgm:pt modelId="{FDE28570-86B3-4B25-BAD3-A3424A66E130}" type="pres">
      <dgm:prSet presAssocID="{2B59B9EB-1934-4511-B862-B392D72CBD22}" presName="tile4text" presStyleLbl="node1" presStyleIdx="3" presStyleCnt="4">
        <dgm:presLayoutVars>
          <dgm:chMax val="0"/>
          <dgm:chPref val="0"/>
          <dgm:bulletEnabled val="1"/>
        </dgm:presLayoutVars>
      </dgm:prSet>
      <dgm:spPr/>
    </dgm:pt>
    <dgm:pt modelId="{67A14332-686A-4966-8A3A-589CEFCC79ED}" type="pres">
      <dgm:prSet presAssocID="{2B59B9EB-1934-4511-B862-B392D72CBD22}" presName="centerTile" presStyleLbl="fgShp" presStyleIdx="0" presStyleCnt="1">
        <dgm:presLayoutVars>
          <dgm:chMax val="0"/>
          <dgm:chPref val="0"/>
        </dgm:presLayoutVars>
      </dgm:prSet>
      <dgm:spPr/>
    </dgm:pt>
  </dgm:ptLst>
  <dgm:cxnLst>
    <dgm:cxn modelId="{5B1A0B1B-6D46-482B-870F-A3F1630A07EE}" type="presOf" srcId="{667FB42A-FD1D-435E-AB24-B750E3B34604}" destId="{67A14332-686A-4966-8A3A-589CEFCC79ED}" srcOrd="0" destOrd="0" presId="urn:microsoft.com/office/officeart/2005/8/layout/matrix1"/>
    <dgm:cxn modelId="{AD389222-ABDB-41DE-B244-B7712DCCB849}" type="presOf" srcId="{074A9AEE-5B96-449F-9793-AAC5A6A36A2D}" destId="{E88394E8-B846-4EFE-9C78-9A92F27A9BBD}" srcOrd="1" destOrd="0" presId="urn:microsoft.com/office/officeart/2005/8/layout/matrix1"/>
    <dgm:cxn modelId="{E628F627-245A-4093-9267-1C27F09E28D8}" type="presOf" srcId="{5428E170-9FEA-42A6-8CD2-FC387FF2562D}" destId="{520EDE80-BE3A-430E-8419-049FD3F749B9}" srcOrd="0" destOrd="0" presId="urn:microsoft.com/office/officeart/2005/8/layout/matrix1"/>
    <dgm:cxn modelId="{9199B568-8CC9-4724-A4BE-D45F5CA73C78}" srcId="{667FB42A-FD1D-435E-AB24-B750E3B34604}" destId="{B3935AEB-8646-4755-AE11-BDA7F664B369}" srcOrd="3" destOrd="0" parTransId="{356E3777-7D37-40EB-A571-C332ECBF8B35}" sibTransId="{0FE79691-2021-4A7E-8891-EBE7EC403F64}"/>
    <dgm:cxn modelId="{0C1AE248-15E5-46E2-A025-4F667E5C553B}" srcId="{667FB42A-FD1D-435E-AB24-B750E3B34604}" destId="{5428E170-9FEA-42A6-8CD2-FC387FF2562D}" srcOrd="2" destOrd="0" parTransId="{045C7079-681A-4310-9B49-5E7EDD937338}" sibTransId="{3819DA09-A270-441A-8410-9335F723B705}"/>
    <dgm:cxn modelId="{26855E4A-88CA-42A7-A1CC-463CADEC491D}" type="presOf" srcId="{B3935AEB-8646-4755-AE11-BDA7F664B369}" destId="{FDE28570-86B3-4B25-BAD3-A3424A66E130}" srcOrd="1" destOrd="0" presId="urn:microsoft.com/office/officeart/2005/8/layout/matrix1"/>
    <dgm:cxn modelId="{C46F7552-1CB5-4997-AACF-F42E8C8FCF70}" type="presOf" srcId="{2B59B9EB-1934-4511-B862-B392D72CBD22}" destId="{43AE5A53-179E-4F8F-9273-9341E201AC73}" srcOrd="0" destOrd="0" presId="urn:microsoft.com/office/officeart/2005/8/layout/matrix1"/>
    <dgm:cxn modelId="{E928808C-8CD1-4318-9BA4-9D33E17114C5}" type="presOf" srcId="{5CBF2662-32B1-475E-941F-A9923032329E}" destId="{C0619CC3-5023-4692-8485-5887FB86C07A}" srcOrd="0" destOrd="0" presId="urn:microsoft.com/office/officeart/2005/8/layout/matrix1"/>
    <dgm:cxn modelId="{3C16AF9E-3365-4059-B995-D6B13B348CF3}" type="presOf" srcId="{5CBF2662-32B1-475E-941F-A9923032329E}" destId="{48B1F361-8F7F-496D-963D-6106C1DD2EBD}" srcOrd="1" destOrd="0" presId="urn:microsoft.com/office/officeart/2005/8/layout/matrix1"/>
    <dgm:cxn modelId="{25501EA0-2345-40C6-BF18-4E2FC6062640}" type="presOf" srcId="{5428E170-9FEA-42A6-8CD2-FC387FF2562D}" destId="{6C444153-F550-422A-AADF-5EEEADB23DB3}" srcOrd="1" destOrd="0" presId="urn:microsoft.com/office/officeart/2005/8/layout/matrix1"/>
    <dgm:cxn modelId="{001043A8-08A6-423E-8046-AC0666BD5709}" srcId="{2B59B9EB-1934-4511-B862-B392D72CBD22}" destId="{667FB42A-FD1D-435E-AB24-B750E3B34604}" srcOrd="0" destOrd="0" parTransId="{32BD6083-11B3-4588-9059-098E8EECD869}" sibTransId="{8447455E-9673-4D8F-9AFC-6758EA9DC577}"/>
    <dgm:cxn modelId="{FACDC6CB-81DC-47E7-B716-E53BE94982FD}" srcId="{667FB42A-FD1D-435E-AB24-B750E3B34604}" destId="{074A9AEE-5B96-449F-9793-AAC5A6A36A2D}" srcOrd="0" destOrd="0" parTransId="{F6EC77A0-FD10-4DF7-A827-75964457D186}" sibTransId="{DE1839B3-7BCC-4FB8-A21B-E3566E9096B8}"/>
    <dgm:cxn modelId="{03610FD7-B7C5-42F0-9507-1908AA1E7F8E}" type="presOf" srcId="{B3935AEB-8646-4755-AE11-BDA7F664B369}" destId="{96930FF1-1D32-4E19-8406-7254F60F473C}" srcOrd="0" destOrd="0" presId="urn:microsoft.com/office/officeart/2005/8/layout/matrix1"/>
    <dgm:cxn modelId="{AAD14BDD-89CB-4B2E-93FD-78CA3F0BE140}" srcId="{667FB42A-FD1D-435E-AB24-B750E3B34604}" destId="{5CBF2662-32B1-475E-941F-A9923032329E}" srcOrd="1" destOrd="0" parTransId="{7ABDEF6A-3A3E-4CAB-958E-C189C48B2C27}" sibTransId="{0322759E-7132-4808-93E9-1C170044D60B}"/>
    <dgm:cxn modelId="{663950EE-22B9-417C-A735-0363632D5877}" type="presOf" srcId="{074A9AEE-5B96-449F-9793-AAC5A6A36A2D}" destId="{56D219BB-169F-4BD2-9D9E-A2180B0D402C}" srcOrd="0" destOrd="0" presId="urn:microsoft.com/office/officeart/2005/8/layout/matrix1"/>
    <dgm:cxn modelId="{7BA93DC2-ACF0-4763-9837-B34D228DE09D}" type="presParOf" srcId="{43AE5A53-179E-4F8F-9273-9341E201AC73}" destId="{1460EAD0-8473-473F-B947-D9F61935D399}" srcOrd="0" destOrd="0" presId="urn:microsoft.com/office/officeart/2005/8/layout/matrix1"/>
    <dgm:cxn modelId="{7473D82D-4B6F-4DFC-8E69-0055FED40116}" type="presParOf" srcId="{1460EAD0-8473-473F-B947-D9F61935D399}" destId="{56D219BB-169F-4BD2-9D9E-A2180B0D402C}" srcOrd="0" destOrd="0" presId="urn:microsoft.com/office/officeart/2005/8/layout/matrix1"/>
    <dgm:cxn modelId="{742302D8-C0A8-406A-8052-27A416592D6A}" type="presParOf" srcId="{1460EAD0-8473-473F-B947-D9F61935D399}" destId="{E88394E8-B846-4EFE-9C78-9A92F27A9BBD}" srcOrd="1" destOrd="0" presId="urn:microsoft.com/office/officeart/2005/8/layout/matrix1"/>
    <dgm:cxn modelId="{6F36D3B2-90C1-4D92-9FFD-0DC90B6AE9CD}" type="presParOf" srcId="{1460EAD0-8473-473F-B947-D9F61935D399}" destId="{C0619CC3-5023-4692-8485-5887FB86C07A}" srcOrd="2" destOrd="0" presId="urn:microsoft.com/office/officeart/2005/8/layout/matrix1"/>
    <dgm:cxn modelId="{AF8BDB06-C03B-4B8F-B187-E799ED750F24}" type="presParOf" srcId="{1460EAD0-8473-473F-B947-D9F61935D399}" destId="{48B1F361-8F7F-496D-963D-6106C1DD2EBD}" srcOrd="3" destOrd="0" presId="urn:microsoft.com/office/officeart/2005/8/layout/matrix1"/>
    <dgm:cxn modelId="{5F525DFE-9289-4FBF-BD72-344B8D0ED771}" type="presParOf" srcId="{1460EAD0-8473-473F-B947-D9F61935D399}" destId="{520EDE80-BE3A-430E-8419-049FD3F749B9}" srcOrd="4" destOrd="0" presId="urn:microsoft.com/office/officeart/2005/8/layout/matrix1"/>
    <dgm:cxn modelId="{71499752-2B92-4DBC-BB18-0694336C7078}" type="presParOf" srcId="{1460EAD0-8473-473F-B947-D9F61935D399}" destId="{6C444153-F550-422A-AADF-5EEEADB23DB3}" srcOrd="5" destOrd="0" presId="urn:microsoft.com/office/officeart/2005/8/layout/matrix1"/>
    <dgm:cxn modelId="{47CF7954-EE9A-4D5E-814A-A52FB7C2FC1F}" type="presParOf" srcId="{1460EAD0-8473-473F-B947-D9F61935D399}" destId="{96930FF1-1D32-4E19-8406-7254F60F473C}" srcOrd="6" destOrd="0" presId="urn:microsoft.com/office/officeart/2005/8/layout/matrix1"/>
    <dgm:cxn modelId="{948D364E-EB9E-4134-A698-758C55B34163}" type="presParOf" srcId="{1460EAD0-8473-473F-B947-D9F61935D399}" destId="{FDE28570-86B3-4B25-BAD3-A3424A66E130}" srcOrd="7" destOrd="0" presId="urn:microsoft.com/office/officeart/2005/8/layout/matrix1"/>
    <dgm:cxn modelId="{FBF7D5A3-11A4-4F1E-B973-D8E01203E995}" type="presParOf" srcId="{43AE5A53-179E-4F8F-9273-9341E201AC73}" destId="{67A14332-686A-4966-8A3A-589CEFCC79E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219BB-169F-4BD2-9D9E-A2180B0D402C}">
      <dsp:nvSpPr>
        <dsp:cNvPr id="0" name=""/>
        <dsp:cNvSpPr/>
      </dsp:nvSpPr>
      <dsp:spPr>
        <a:xfrm rot="16200000">
          <a:off x="1551538" y="-1551538"/>
          <a:ext cx="2905919" cy="600899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i="0" kern="1200" dirty="0"/>
            <a:t>Awareness Metrics</a:t>
          </a:r>
          <a:br>
            <a:rPr lang="en-US" sz="4000" b="1" i="0" kern="1200" dirty="0"/>
          </a:br>
          <a:r>
            <a:rPr lang="en-US" sz="2800" b="0" i="0" kern="1200" dirty="0">
              <a:solidFill>
                <a:schemeClr val="tx1"/>
              </a:solidFill>
            </a:rPr>
            <a:t>these metrics show the current and potential audience.</a:t>
          </a:r>
          <a:endParaRPr lang="en-US" sz="2400" b="0" kern="1200" dirty="0">
            <a:solidFill>
              <a:schemeClr val="tx1"/>
            </a:solidFill>
          </a:endParaRPr>
        </a:p>
      </dsp:txBody>
      <dsp:txXfrm rot="5400000">
        <a:off x="0" y="0"/>
        <a:ext cx="6008995" cy="2179439"/>
      </dsp:txXfrm>
    </dsp:sp>
    <dsp:sp modelId="{C0619CC3-5023-4692-8485-5887FB86C07A}">
      <dsp:nvSpPr>
        <dsp:cNvPr id="0" name=""/>
        <dsp:cNvSpPr/>
      </dsp:nvSpPr>
      <dsp:spPr>
        <a:xfrm>
          <a:off x="6008995" y="0"/>
          <a:ext cx="6008995" cy="290591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i="0" kern="1200" dirty="0"/>
            <a:t>Engagement Metrics</a:t>
          </a:r>
          <a:br>
            <a:rPr lang="en-US" sz="4000" b="1" i="0" kern="1200" dirty="0"/>
          </a:br>
          <a:r>
            <a:rPr lang="en-US" sz="2800" b="0" i="0" kern="1200" dirty="0">
              <a:solidFill>
                <a:schemeClr val="tx1"/>
              </a:solidFill>
            </a:rPr>
            <a:t>these metrics show how audiences are interacting with content.</a:t>
          </a:r>
        </a:p>
      </dsp:txBody>
      <dsp:txXfrm>
        <a:off x="6008995" y="0"/>
        <a:ext cx="6008995" cy="2179439"/>
      </dsp:txXfrm>
    </dsp:sp>
    <dsp:sp modelId="{520EDE80-BE3A-430E-8419-049FD3F749B9}">
      <dsp:nvSpPr>
        <dsp:cNvPr id="0" name=""/>
        <dsp:cNvSpPr/>
      </dsp:nvSpPr>
      <dsp:spPr>
        <a:xfrm rot="10800000">
          <a:off x="0" y="2905919"/>
          <a:ext cx="6008995" cy="290591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i="0" kern="1200" dirty="0"/>
            <a:t>Conversion Metrics</a:t>
          </a:r>
          <a:br>
            <a:rPr lang="en-US" sz="4000" b="1" i="0" kern="1200" dirty="0"/>
          </a:br>
          <a:r>
            <a:rPr lang="en-US" sz="2800" b="0" i="0" kern="1200" dirty="0">
              <a:solidFill>
                <a:schemeClr val="tx1"/>
              </a:solidFill>
            </a:rPr>
            <a:t>these metrics demonstrate the effectiveness of your social engagement.</a:t>
          </a:r>
        </a:p>
      </dsp:txBody>
      <dsp:txXfrm rot="10800000">
        <a:off x="0" y="3632398"/>
        <a:ext cx="6008995" cy="2179439"/>
      </dsp:txXfrm>
    </dsp:sp>
    <dsp:sp modelId="{96930FF1-1D32-4E19-8406-7254F60F473C}">
      <dsp:nvSpPr>
        <dsp:cNvPr id="0" name=""/>
        <dsp:cNvSpPr/>
      </dsp:nvSpPr>
      <dsp:spPr>
        <a:xfrm rot="5400000">
          <a:off x="7560533" y="1354380"/>
          <a:ext cx="2905919" cy="600899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i="0" kern="1200" dirty="0"/>
            <a:t>Consumer Metrics</a:t>
          </a:r>
          <a:br>
            <a:rPr lang="en-US" sz="4000" b="1" i="0" kern="1200" dirty="0"/>
          </a:br>
          <a:r>
            <a:rPr lang="en-US" sz="2800" b="0" i="0" kern="1200" dirty="0">
              <a:solidFill>
                <a:schemeClr val="tx1"/>
              </a:solidFill>
            </a:rPr>
            <a:t>these metrics reflect how active customers think and feel about your brand.</a:t>
          </a:r>
        </a:p>
      </dsp:txBody>
      <dsp:txXfrm rot="-5400000">
        <a:off x="6008995" y="3632398"/>
        <a:ext cx="6008995" cy="2179439"/>
      </dsp:txXfrm>
    </dsp:sp>
    <dsp:sp modelId="{67A14332-686A-4966-8A3A-589CEFCC79ED}">
      <dsp:nvSpPr>
        <dsp:cNvPr id="0" name=""/>
        <dsp:cNvSpPr/>
      </dsp:nvSpPr>
      <dsp:spPr>
        <a:xfrm>
          <a:off x="4206296" y="2179439"/>
          <a:ext cx="3605397" cy="1452959"/>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Social Media Metrics Classification</a:t>
          </a:r>
        </a:p>
      </dsp:txBody>
      <dsp:txXfrm>
        <a:off x="4277224" y="2250367"/>
        <a:ext cx="3463541" cy="131110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30313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258636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17473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4980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68492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244300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355393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181903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384327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50107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4C573D-7B1E-4BAC-A66B-F1E49924D494}"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B0A42A-B8E0-4BCB-B50A-7CEFCC473224}" type="slidenum">
              <a:rPr lang="en-US" smtClean="0"/>
              <a:t>‹#›</a:t>
            </a:fld>
            <a:endParaRPr lang="en-US" dirty="0"/>
          </a:p>
        </p:txBody>
      </p:sp>
    </p:spTree>
    <p:extLst>
      <p:ext uri="{BB962C8B-B14F-4D97-AF65-F5344CB8AC3E}">
        <p14:creationId xmlns:p14="http://schemas.microsoft.com/office/powerpoint/2010/main" val="133177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C573D-7B1E-4BAC-A66B-F1E49924D494}" type="datetimeFigureOut">
              <a:rPr lang="en-US" smtClean="0"/>
              <a:t>11/29/2018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0A42A-B8E0-4BCB-B50A-7CEFCC473224}" type="slidenum">
              <a:rPr lang="en-US" smtClean="0"/>
              <a:t>‹#›</a:t>
            </a:fld>
            <a:endParaRPr lang="en-US" dirty="0"/>
          </a:p>
        </p:txBody>
      </p:sp>
    </p:spTree>
    <p:extLst>
      <p:ext uri="{BB962C8B-B14F-4D97-AF65-F5344CB8AC3E}">
        <p14:creationId xmlns:p14="http://schemas.microsoft.com/office/powerpoint/2010/main" val="307762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log.hootsuite.com/social-media-analytic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65278"/>
            <a:ext cx="12192000" cy="3264303"/>
          </a:xfrm>
          <a:solidFill>
            <a:schemeClr val="accent1"/>
          </a:solidFill>
        </p:spPr>
        <p:txBody>
          <a:bodyPr>
            <a:normAutofit fontScale="90000"/>
          </a:bodyPr>
          <a:lstStyle/>
          <a:p>
            <a:r>
              <a:rPr lang="en-US" b="1" dirty="0">
                <a:solidFill>
                  <a:schemeClr val="bg1"/>
                </a:solidFill>
              </a:rPr>
              <a:t>Social Media </a:t>
            </a:r>
            <a:br>
              <a:rPr lang="en-US" b="1" dirty="0">
                <a:solidFill>
                  <a:schemeClr val="bg1"/>
                </a:solidFill>
              </a:rPr>
            </a:br>
            <a:r>
              <a:rPr lang="en-US" b="1" dirty="0">
                <a:solidFill>
                  <a:schemeClr val="bg1"/>
                </a:solidFill>
              </a:rPr>
              <a:t>Key Performance Indicators</a:t>
            </a:r>
            <a:br>
              <a:rPr lang="en-US" b="1" dirty="0">
                <a:solidFill>
                  <a:schemeClr val="bg1"/>
                </a:solidFill>
              </a:rPr>
            </a:br>
            <a:r>
              <a:rPr lang="en-US" b="1" dirty="0">
                <a:solidFill>
                  <a:schemeClr val="bg1"/>
                </a:solidFill>
              </a:rPr>
              <a:t>(KPIs)</a:t>
            </a:r>
            <a:br>
              <a:rPr lang="en-US"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20343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1.4. Potential Reach</a:t>
            </a:r>
            <a:br>
              <a:rPr lang="en-US" dirty="0"/>
            </a:br>
            <a:endParaRPr lang="en-US" dirty="0"/>
          </a:p>
        </p:txBody>
      </p:sp>
      <p:sp>
        <p:nvSpPr>
          <p:cNvPr id="3" name="Content Placeholder 2"/>
          <p:cNvSpPr>
            <a:spLocks noGrp="1"/>
          </p:cNvSpPr>
          <p:nvPr>
            <p:ph idx="1"/>
          </p:nvPr>
        </p:nvSpPr>
        <p:spPr/>
        <p:txBody>
          <a:bodyPr>
            <a:normAutofit/>
          </a:bodyPr>
          <a:lstStyle/>
          <a:p>
            <a:r>
              <a:rPr lang="en-US" b="1" i="1" dirty="0"/>
              <a:t>Potential Reach</a:t>
            </a:r>
            <a:r>
              <a:rPr lang="en-US" dirty="0"/>
              <a:t> measures the number of people who could, realistically, see a post during a reporting period.</a:t>
            </a:r>
          </a:p>
          <a:p>
            <a:r>
              <a:rPr lang="en-US" dirty="0"/>
              <a:t>In other words, if one of your followers shared your post with her network, approximately two to five percent of her followers would factor into the post’s potential reach.</a:t>
            </a:r>
          </a:p>
          <a:p>
            <a:r>
              <a:rPr lang="en-US" dirty="0"/>
              <a:t>Understanding this metric is important because, as a social marketer, you should always be working to expand your audience. Knowing your potential reach enables you to gauge your progress.</a:t>
            </a:r>
          </a:p>
        </p:txBody>
      </p:sp>
    </p:spTree>
    <p:extLst>
      <p:ext uri="{BB962C8B-B14F-4D97-AF65-F5344CB8AC3E}">
        <p14:creationId xmlns:p14="http://schemas.microsoft.com/office/powerpoint/2010/main" val="151275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1.4. Potential Reach</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t>How to track it:</a:t>
            </a:r>
            <a:endParaRPr lang="en-US" dirty="0"/>
          </a:p>
          <a:p>
            <a:pPr marL="0" indent="0">
              <a:buNone/>
            </a:pPr>
            <a:r>
              <a:rPr lang="en-US" b="1" dirty="0"/>
              <a:t>STEP 1</a:t>
            </a:r>
            <a:r>
              <a:rPr lang="en-US" dirty="0"/>
              <a:t>: Use a brand monitoring tool to track your total number of brand mentions.</a:t>
            </a:r>
            <a:br>
              <a:rPr lang="en-US" dirty="0"/>
            </a:br>
            <a:r>
              <a:rPr lang="en-US" b="1" dirty="0"/>
              <a:t>STEP 2</a:t>
            </a:r>
            <a:r>
              <a:rPr lang="en-US" dirty="0"/>
              <a:t>: Record how many followers saw each mention (i.e., the audience of the account that mentioned you).</a:t>
            </a:r>
            <a:br>
              <a:rPr lang="en-US" dirty="0"/>
            </a:br>
            <a:r>
              <a:rPr lang="en-US" b="1" dirty="0"/>
              <a:t>STEP 3</a:t>
            </a:r>
            <a:r>
              <a:rPr lang="en-US" dirty="0"/>
              <a:t>: Multiply those two numbers together to get your Theoretical Reach, or the absolute maximum number of people who could, in theory, see your brand mentions.</a:t>
            </a:r>
          </a:p>
          <a:p>
            <a:pPr marL="0" indent="0">
              <a:buNone/>
            </a:pPr>
            <a:br>
              <a:rPr lang="en-US" dirty="0"/>
            </a:br>
            <a:r>
              <a:rPr lang="en-US" b="1" dirty="0"/>
              <a:t>Note:</a:t>
            </a:r>
            <a:r>
              <a:rPr lang="en-US" dirty="0"/>
              <a:t> Your potential reach is 2 to 5 percent of your theoretical reach.</a:t>
            </a:r>
          </a:p>
        </p:txBody>
      </p:sp>
    </p:spTree>
    <p:extLst>
      <p:ext uri="{BB962C8B-B14F-4D97-AF65-F5344CB8AC3E}">
        <p14:creationId xmlns:p14="http://schemas.microsoft.com/office/powerpoint/2010/main" val="180260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1.5. Social Share of Voice (</a:t>
            </a:r>
            <a:r>
              <a:rPr lang="en-US" b="1" dirty="0" err="1"/>
              <a:t>SSoV</a:t>
            </a:r>
            <a:r>
              <a:rPr lang="en-US" b="1" dirty="0"/>
              <a:t>)</a:t>
            </a:r>
          </a:p>
        </p:txBody>
      </p:sp>
      <p:sp>
        <p:nvSpPr>
          <p:cNvPr id="3" name="Content Placeholder 2"/>
          <p:cNvSpPr>
            <a:spLocks noGrp="1"/>
          </p:cNvSpPr>
          <p:nvPr>
            <p:ph idx="1"/>
          </p:nvPr>
        </p:nvSpPr>
        <p:spPr/>
        <p:txBody>
          <a:bodyPr>
            <a:normAutofit/>
          </a:bodyPr>
          <a:lstStyle/>
          <a:p>
            <a:r>
              <a:rPr lang="en-US" b="1" i="1" dirty="0"/>
              <a:t>Social Share of Voice</a:t>
            </a:r>
            <a:r>
              <a:rPr lang="en-US" dirty="0"/>
              <a:t> measures how many people are mentioning your brand on social media </a:t>
            </a:r>
            <a:r>
              <a:rPr lang="en-US" i="1" dirty="0"/>
              <a:t>compared</a:t>
            </a:r>
            <a:r>
              <a:rPr lang="en-US" dirty="0"/>
              <a:t> to your competitors.</a:t>
            </a:r>
          </a:p>
          <a:p>
            <a:r>
              <a:rPr lang="en-US" dirty="0"/>
              <a:t>Mentions can be either:</a:t>
            </a:r>
          </a:p>
          <a:p>
            <a:pPr marL="1090613" indent="-514350">
              <a:buFont typeface="+mj-lt"/>
              <a:buAutoNum type="arabicPeriod"/>
            </a:pPr>
            <a:r>
              <a:rPr lang="en-US" dirty="0"/>
              <a:t>Direct (e.g., “@McDonald's”)</a:t>
            </a:r>
          </a:p>
          <a:p>
            <a:pPr marL="1090613" indent="-514350">
              <a:buFont typeface="+mj-lt"/>
              <a:buAutoNum type="arabicPeriod"/>
            </a:pPr>
            <a:r>
              <a:rPr lang="en-US" dirty="0"/>
              <a:t>Indirect (e.g., “McDonald's”)</a:t>
            </a:r>
          </a:p>
          <a:p>
            <a:r>
              <a:rPr lang="en-US" dirty="0" err="1"/>
              <a:t>SSoV</a:t>
            </a:r>
            <a:r>
              <a:rPr lang="en-US" dirty="0"/>
              <a:t> is, essentially, competitive analysis: how visible—and, therefore, relevant—is your brand in the market?</a:t>
            </a:r>
          </a:p>
        </p:txBody>
      </p:sp>
    </p:spTree>
    <p:extLst>
      <p:ext uri="{BB962C8B-B14F-4D97-AF65-F5344CB8AC3E}">
        <p14:creationId xmlns:p14="http://schemas.microsoft.com/office/powerpoint/2010/main" val="2112704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Social Share of Voice (</a:t>
            </a:r>
            <a:r>
              <a:rPr lang="en-US" b="1" dirty="0" err="1"/>
              <a:t>SSoV</a:t>
            </a:r>
            <a:r>
              <a:rPr lang="en-US" b="1" dirty="0"/>
              <a:t>)</a:t>
            </a:r>
            <a:endParaRPr lang="en-US" dirty="0"/>
          </a:p>
        </p:txBody>
      </p:sp>
      <p:sp>
        <p:nvSpPr>
          <p:cNvPr id="3" name="Content Placeholder 2"/>
          <p:cNvSpPr>
            <a:spLocks noGrp="1"/>
          </p:cNvSpPr>
          <p:nvPr>
            <p:ph idx="1"/>
          </p:nvPr>
        </p:nvSpPr>
        <p:spPr>
          <a:xfrm>
            <a:off x="838200" y="1825624"/>
            <a:ext cx="10515600" cy="4929137"/>
          </a:xfrm>
        </p:spPr>
        <p:txBody>
          <a:bodyPr>
            <a:normAutofit/>
          </a:bodyPr>
          <a:lstStyle/>
          <a:p>
            <a:pPr marL="0" indent="0">
              <a:buNone/>
            </a:pPr>
            <a:r>
              <a:rPr lang="en-US" b="1" dirty="0"/>
              <a:t>How to track it:</a:t>
            </a:r>
            <a:endParaRPr lang="en-US" dirty="0"/>
          </a:p>
          <a:p>
            <a:pPr marL="0" indent="0">
              <a:buNone/>
            </a:pPr>
            <a:r>
              <a:rPr lang="en-US" b="1" dirty="0"/>
              <a:t>STEP 1</a:t>
            </a:r>
            <a:r>
              <a:rPr lang="en-US" dirty="0"/>
              <a:t>: Measure every mention your brand receives—direct and indirect—across your social networks.</a:t>
            </a:r>
            <a:br>
              <a:rPr lang="en-US" dirty="0"/>
            </a:br>
            <a:r>
              <a:rPr lang="en-US" b="1" dirty="0"/>
              <a:t>STEP 2</a:t>
            </a:r>
            <a:r>
              <a:rPr lang="en-US" dirty="0"/>
              <a:t>: Measure your competitors’ mentions during the same reporting period.</a:t>
            </a:r>
            <a:br>
              <a:rPr lang="en-US" dirty="0"/>
            </a:br>
            <a:r>
              <a:rPr lang="en-US" b="1" dirty="0"/>
              <a:t>STEP 3</a:t>
            </a:r>
            <a:r>
              <a:rPr lang="en-US" dirty="0"/>
              <a:t>: Add your mentions and those of your competitors to get the total industry mentions.</a:t>
            </a:r>
            <a:br>
              <a:rPr lang="en-US" dirty="0"/>
            </a:br>
            <a:r>
              <a:rPr lang="en-US" b="1" dirty="0"/>
              <a:t>STEP 4</a:t>
            </a:r>
            <a:r>
              <a:rPr lang="en-US" dirty="0"/>
              <a:t>: Divide your brand mentions by the grand total and multiply by 100 to get your </a:t>
            </a:r>
            <a:r>
              <a:rPr lang="en-US" dirty="0" err="1"/>
              <a:t>SSoV</a:t>
            </a:r>
            <a:r>
              <a:rPr lang="en-US" dirty="0"/>
              <a:t> percentage.</a:t>
            </a:r>
          </a:p>
          <a:p>
            <a:pPr marL="0" indent="0">
              <a:buNone/>
            </a:pPr>
            <a:endParaRPr lang="en-US" dirty="0"/>
          </a:p>
          <a:p>
            <a:pPr marL="0" indent="0">
              <a:buNone/>
            </a:pPr>
            <a:r>
              <a:rPr lang="en-US" b="1" dirty="0"/>
              <a:t>Note</a:t>
            </a:r>
            <a:r>
              <a:rPr lang="en-US" dirty="0"/>
              <a:t>: Using </a:t>
            </a:r>
            <a:r>
              <a:rPr lang="en-US" dirty="0">
                <a:hlinkClick r:id="rId2"/>
              </a:rPr>
              <a:t>social media analytics tools</a:t>
            </a:r>
            <a:r>
              <a:rPr lang="en-US" dirty="0"/>
              <a:t> will make this process easier.</a:t>
            </a:r>
          </a:p>
          <a:p>
            <a:endParaRPr lang="en-US" dirty="0"/>
          </a:p>
        </p:txBody>
      </p:sp>
    </p:spTree>
    <p:extLst>
      <p:ext uri="{BB962C8B-B14F-4D97-AF65-F5344CB8AC3E}">
        <p14:creationId xmlns:p14="http://schemas.microsoft.com/office/powerpoint/2010/main" val="276475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965278"/>
            <a:ext cx="12192000" cy="3264303"/>
          </a:xfrm>
          <a:prstGeom prst="rect">
            <a:avLst/>
          </a:prstGeom>
          <a:solidFill>
            <a:schemeClr val="accent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2. Engagement metrics</a:t>
            </a:r>
            <a:br>
              <a:rPr lang="en-US"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802781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2.1. Applause Rate</a:t>
            </a:r>
          </a:p>
        </p:txBody>
      </p:sp>
      <p:sp>
        <p:nvSpPr>
          <p:cNvPr id="3" name="Content Placeholder 2"/>
          <p:cNvSpPr>
            <a:spLocks noGrp="1"/>
          </p:cNvSpPr>
          <p:nvPr>
            <p:ph idx="1"/>
          </p:nvPr>
        </p:nvSpPr>
        <p:spPr/>
        <p:txBody>
          <a:bodyPr/>
          <a:lstStyle/>
          <a:p>
            <a:r>
              <a:rPr lang="en-US" b="1" i="1" dirty="0"/>
              <a:t>Applause Rate</a:t>
            </a:r>
            <a:r>
              <a:rPr lang="en-US" dirty="0"/>
              <a:t> is the number of approval actions (e.g., likes, favorites) a post receives relative to your total number of followers.</a:t>
            </a:r>
          </a:p>
          <a:p>
            <a:r>
              <a:rPr lang="en-US" dirty="0"/>
              <a:t>When a follower likes or favorites one of your posts, she’s acknowledging that it’s valuable to her. Knowing what percentage of your audience finds value in the things you post can—and </a:t>
            </a:r>
            <a:r>
              <a:rPr lang="en-US" i="1" dirty="0"/>
              <a:t>should</a:t>
            </a:r>
            <a:r>
              <a:rPr lang="en-US" dirty="0"/>
              <a:t>—inform your content moving forward.</a:t>
            </a:r>
          </a:p>
          <a:p>
            <a:endParaRPr lang="en-US" dirty="0"/>
          </a:p>
        </p:txBody>
      </p:sp>
    </p:spTree>
    <p:extLst>
      <p:ext uri="{BB962C8B-B14F-4D97-AF65-F5344CB8AC3E}">
        <p14:creationId xmlns:p14="http://schemas.microsoft.com/office/powerpoint/2010/main" val="1108779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2.1. Applause Rate</a:t>
            </a:r>
          </a:p>
        </p:txBody>
      </p:sp>
      <p:sp>
        <p:nvSpPr>
          <p:cNvPr id="3" name="Content Placeholder 2"/>
          <p:cNvSpPr>
            <a:spLocks noGrp="1"/>
          </p:cNvSpPr>
          <p:nvPr>
            <p:ph idx="1"/>
          </p:nvPr>
        </p:nvSpPr>
        <p:spPr/>
        <p:txBody>
          <a:bodyPr/>
          <a:lstStyle/>
          <a:p>
            <a:pPr marL="0" indent="0">
              <a:buNone/>
            </a:pPr>
            <a:r>
              <a:rPr lang="en-US" b="1" dirty="0"/>
              <a:t>How to track it:</a:t>
            </a:r>
          </a:p>
          <a:p>
            <a:pPr marL="0" indent="0">
              <a:buNone/>
            </a:pPr>
            <a:endParaRPr lang="en-US" dirty="0"/>
          </a:p>
          <a:p>
            <a:pPr marL="0" indent="0">
              <a:buNone/>
            </a:pPr>
            <a:r>
              <a:rPr lang="en-US" b="1" dirty="0"/>
              <a:t>STEP 1</a:t>
            </a:r>
            <a:r>
              <a:rPr lang="en-US" dirty="0"/>
              <a:t>: Add up the total approval actions a post received over the course of a reporting period.</a:t>
            </a:r>
            <a:br>
              <a:rPr lang="en-US" dirty="0"/>
            </a:br>
            <a:r>
              <a:rPr lang="en-US" b="1" dirty="0"/>
              <a:t>STEP 2</a:t>
            </a:r>
            <a:r>
              <a:rPr lang="en-US" dirty="0"/>
              <a:t>: Divide that number by your total followers and multiply by 100 to get your applause rate percentage.</a:t>
            </a:r>
          </a:p>
          <a:p>
            <a:pPr marL="0" indent="0">
              <a:buNone/>
            </a:pPr>
            <a:endParaRPr lang="en-US" b="1" dirty="0"/>
          </a:p>
          <a:p>
            <a:pPr marL="0" indent="0">
              <a:buNone/>
            </a:pPr>
            <a:r>
              <a:rPr lang="en-US" b="1" dirty="0"/>
              <a:t>Note</a:t>
            </a:r>
            <a:r>
              <a:rPr lang="en-US" dirty="0"/>
              <a:t>: Use a social media impact tool to help track approval actions and simplify the process.</a:t>
            </a:r>
          </a:p>
          <a:p>
            <a:endParaRPr lang="en-US" dirty="0"/>
          </a:p>
        </p:txBody>
      </p:sp>
    </p:spTree>
    <p:extLst>
      <p:ext uri="{BB962C8B-B14F-4D97-AF65-F5344CB8AC3E}">
        <p14:creationId xmlns:p14="http://schemas.microsoft.com/office/powerpoint/2010/main" val="4290065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2.2. Average Engagement Rate</a:t>
            </a:r>
            <a:endParaRPr lang="en-US" dirty="0"/>
          </a:p>
        </p:txBody>
      </p:sp>
      <p:sp>
        <p:nvSpPr>
          <p:cNvPr id="3" name="Content Placeholder 2"/>
          <p:cNvSpPr>
            <a:spLocks noGrp="1"/>
          </p:cNvSpPr>
          <p:nvPr>
            <p:ph idx="1"/>
          </p:nvPr>
        </p:nvSpPr>
        <p:spPr/>
        <p:txBody>
          <a:bodyPr/>
          <a:lstStyle/>
          <a:p>
            <a:r>
              <a:rPr lang="en-US" b="1" i="1" dirty="0"/>
              <a:t>Average Engagement Rate</a:t>
            </a:r>
            <a:r>
              <a:rPr lang="en-US" dirty="0"/>
              <a:t> is the number of engagement actions (e.g., likes, shares, comments) a post receives relative to your total number of followers.</a:t>
            </a:r>
          </a:p>
          <a:p>
            <a:r>
              <a:rPr lang="en-US" dirty="0"/>
              <a:t>It’s an important metric because higher engagement means your content is resonating with the audience. To prove that, track the engagement rate of every post. If you have a high engagement rate, the actual number of likes and shares and comments is irrelevant.</a:t>
            </a:r>
          </a:p>
          <a:p>
            <a:endParaRPr lang="en-US" dirty="0"/>
          </a:p>
        </p:txBody>
      </p:sp>
    </p:spTree>
    <p:extLst>
      <p:ext uri="{BB962C8B-B14F-4D97-AF65-F5344CB8AC3E}">
        <p14:creationId xmlns:p14="http://schemas.microsoft.com/office/powerpoint/2010/main" val="89152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2.2. Average Engagement Rate</a:t>
            </a: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r>
              <a:rPr lang="en-US" b="1" dirty="0"/>
              <a:t>STEP 1</a:t>
            </a:r>
            <a:r>
              <a:rPr lang="en-US" dirty="0"/>
              <a:t>: Add up a post’s total likes, comments, and shares.</a:t>
            </a:r>
            <a:br>
              <a:rPr lang="en-US" dirty="0"/>
            </a:br>
            <a:r>
              <a:rPr lang="en-US" b="1" dirty="0"/>
              <a:t>STEP 2</a:t>
            </a:r>
            <a:r>
              <a:rPr lang="en-US" dirty="0"/>
              <a:t>: Divide by your total number of followers and multiply by 100 to get your average engagement rate percentage.</a:t>
            </a:r>
          </a:p>
          <a:p>
            <a:pPr marL="0" indent="0">
              <a:buNone/>
            </a:pPr>
            <a:br>
              <a:rPr lang="en-US" b="1" dirty="0"/>
            </a:br>
            <a:r>
              <a:rPr lang="en-US" b="1" dirty="0"/>
              <a:t>Note</a:t>
            </a:r>
            <a:r>
              <a:rPr lang="en-US" dirty="0"/>
              <a:t>: The benchmark for this metric is different on every social media platform. Facebook and Twitter, for example, typically have lower engagement rates (e.g., 0.5 to one percent). Instagram, on the other hand, is known for its relatively high engagement rates (e.g., three to six percent).</a:t>
            </a:r>
          </a:p>
        </p:txBody>
      </p:sp>
    </p:spTree>
    <p:extLst>
      <p:ext uri="{BB962C8B-B14F-4D97-AF65-F5344CB8AC3E}">
        <p14:creationId xmlns:p14="http://schemas.microsoft.com/office/powerpoint/2010/main" val="353207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2.3. Amplification Rate</a:t>
            </a:r>
            <a:endParaRPr lang="en-US" dirty="0"/>
          </a:p>
        </p:txBody>
      </p:sp>
      <p:sp>
        <p:nvSpPr>
          <p:cNvPr id="3" name="Content Placeholder 2"/>
          <p:cNvSpPr>
            <a:spLocks noGrp="1"/>
          </p:cNvSpPr>
          <p:nvPr>
            <p:ph idx="1"/>
          </p:nvPr>
        </p:nvSpPr>
        <p:spPr/>
        <p:txBody>
          <a:bodyPr/>
          <a:lstStyle/>
          <a:p>
            <a:r>
              <a:rPr lang="en-US" b="1" i="1" dirty="0"/>
              <a:t>Amplification Rate</a:t>
            </a:r>
            <a:r>
              <a:rPr lang="en-US" dirty="0"/>
              <a:t> is the ratio of shares per post to the number of overall followers.</a:t>
            </a:r>
          </a:p>
          <a:p>
            <a:r>
              <a:rPr lang="en-US" dirty="0"/>
              <a:t>So It can be coined as the rate at which your followers take your content and share it through their networks.”</a:t>
            </a:r>
          </a:p>
          <a:p>
            <a:r>
              <a:rPr lang="en-US" dirty="0"/>
              <a:t>Basically, the higher your amplification rate, the more willing your followers are to associate themselves with your brand.</a:t>
            </a:r>
          </a:p>
        </p:txBody>
      </p:sp>
    </p:spTree>
    <p:extLst>
      <p:ext uri="{BB962C8B-B14F-4D97-AF65-F5344CB8AC3E}">
        <p14:creationId xmlns:p14="http://schemas.microsoft.com/office/powerpoint/2010/main" val="323645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4224184"/>
              </p:ext>
            </p:extLst>
          </p:nvPr>
        </p:nvGraphicFramePr>
        <p:xfrm>
          <a:off x="87004" y="501604"/>
          <a:ext cx="12017991"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14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2.3. Amplification Rate</a:t>
            </a: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br>
              <a:rPr lang="en-US" b="1" dirty="0"/>
            </a:br>
            <a:r>
              <a:rPr lang="en-US" b="1" dirty="0"/>
              <a:t>STEP 1</a:t>
            </a:r>
            <a:r>
              <a:rPr lang="en-US" dirty="0"/>
              <a:t>: Add up the number of times a post was shared during a reporting period.</a:t>
            </a:r>
            <a:br>
              <a:rPr lang="en-US" dirty="0"/>
            </a:br>
            <a:r>
              <a:rPr lang="en-US" b="1" dirty="0"/>
              <a:t>STEP 2</a:t>
            </a:r>
            <a:r>
              <a:rPr lang="en-US" dirty="0"/>
              <a:t>: Divide that number by your total number of followers and multiply by 100 to get your amplification rate percentage.</a:t>
            </a:r>
          </a:p>
        </p:txBody>
      </p:sp>
    </p:spTree>
    <p:extLst>
      <p:ext uri="{BB962C8B-B14F-4D97-AF65-F5344CB8AC3E}">
        <p14:creationId xmlns:p14="http://schemas.microsoft.com/office/powerpoint/2010/main" val="2593311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2.4. </a:t>
            </a:r>
            <a:r>
              <a:rPr lang="en-US" b="1" dirty="0" err="1"/>
              <a:t>Virality</a:t>
            </a:r>
            <a:r>
              <a:rPr lang="en-US" b="1" dirty="0"/>
              <a:t> Rate</a:t>
            </a:r>
            <a:endParaRPr lang="en-US" dirty="0"/>
          </a:p>
        </p:txBody>
      </p:sp>
      <p:sp>
        <p:nvSpPr>
          <p:cNvPr id="3" name="Content Placeholder 2"/>
          <p:cNvSpPr>
            <a:spLocks noGrp="1"/>
          </p:cNvSpPr>
          <p:nvPr>
            <p:ph idx="1"/>
          </p:nvPr>
        </p:nvSpPr>
        <p:spPr/>
        <p:txBody>
          <a:bodyPr/>
          <a:lstStyle/>
          <a:p>
            <a:r>
              <a:rPr lang="en-US" b="1" i="1" dirty="0" err="1"/>
              <a:t>Virality</a:t>
            </a:r>
            <a:r>
              <a:rPr lang="en-US" b="1" i="1" dirty="0"/>
              <a:t> Rate</a:t>
            </a:r>
            <a:r>
              <a:rPr lang="en-US" dirty="0"/>
              <a:t> is the number of people who shared your post relative to the number of views (i.e., impressions) it had during a reporting period.</a:t>
            </a:r>
          </a:p>
          <a:p>
            <a:r>
              <a:rPr lang="en-US" dirty="0"/>
              <a:t>Like the other metrics on this list, </a:t>
            </a:r>
            <a:r>
              <a:rPr lang="en-US" dirty="0" err="1"/>
              <a:t>virality</a:t>
            </a:r>
            <a:r>
              <a:rPr lang="en-US" dirty="0"/>
              <a:t> rate goes beneath the surface. It’s about more than just likes.</a:t>
            </a:r>
          </a:p>
          <a:p>
            <a:r>
              <a:rPr lang="en-US" dirty="0"/>
              <a:t>“A post that gets 17,000 likes may only get 0.1% </a:t>
            </a:r>
            <a:r>
              <a:rPr lang="en-US" dirty="0" err="1"/>
              <a:t>virality</a:t>
            </a:r>
            <a:r>
              <a:rPr lang="en-US" dirty="0"/>
              <a:t>,”, “while another post that receives 10,000 likes gets 9.97% </a:t>
            </a:r>
            <a:r>
              <a:rPr lang="en-US" dirty="0" err="1"/>
              <a:t>virality</a:t>
            </a:r>
            <a:r>
              <a:rPr lang="en-US" dirty="0"/>
              <a:t>—and that’s a far better post.”</a:t>
            </a:r>
          </a:p>
        </p:txBody>
      </p:sp>
    </p:spTree>
    <p:extLst>
      <p:ext uri="{BB962C8B-B14F-4D97-AF65-F5344CB8AC3E}">
        <p14:creationId xmlns:p14="http://schemas.microsoft.com/office/powerpoint/2010/main" val="178570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2.4. </a:t>
            </a:r>
            <a:r>
              <a:rPr lang="en-US" b="1" dirty="0" err="1"/>
              <a:t>Virality</a:t>
            </a:r>
            <a:r>
              <a:rPr lang="en-US" b="1" dirty="0"/>
              <a:t> Rate</a:t>
            </a:r>
            <a:endParaRPr lang="en-US" dirty="0"/>
          </a:p>
        </p:txBody>
      </p:sp>
      <p:sp>
        <p:nvSpPr>
          <p:cNvPr id="3" name="Content Placeholder 2"/>
          <p:cNvSpPr>
            <a:spLocks noGrp="1"/>
          </p:cNvSpPr>
          <p:nvPr>
            <p:ph idx="1"/>
          </p:nvPr>
        </p:nvSpPr>
        <p:spPr/>
        <p:txBody>
          <a:bodyPr/>
          <a:lstStyle/>
          <a:p>
            <a:pPr marL="0" indent="0">
              <a:buNone/>
            </a:pPr>
            <a:r>
              <a:rPr lang="en-US" b="1" dirty="0"/>
              <a:t>How to track it:</a:t>
            </a:r>
          </a:p>
          <a:p>
            <a:endParaRPr lang="en-US" dirty="0"/>
          </a:p>
          <a:p>
            <a:pPr marL="0" indent="0">
              <a:buNone/>
            </a:pPr>
            <a:r>
              <a:rPr lang="en-US" b="1" dirty="0"/>
              <a:t>STEP 1</a:t>
            </a:r>
            <a:r>
              <a:rPr lang="en-US" dirty="0"/>
              <a:t>: Measure a post’s impressions.</a:t>
            </a:r>
            <a:br>
              <a:rPr lang="en-US" dirty="0"/>
            </a:br>
            <a:r>
              <a:rPr lang="en-US" b="1" dirty="0"/>
              <a:t>STEP 2</a:t>
            </a:r>
            <a:r>
              <a:rPr lang="en-US" dirty="0"/>
              <a:t>: Measure a post’s shares. </a:t>
            </a:r>
            <a:br>
              <a:rPr lang="en-US" dirty="0"/>
            </a:br>
            <a:r>
              <a:rPr lang="en-US" b="1" dirty="0"/>
              <a:t>STEP 3</a:t>
            </a:r>
            <a:r>
              <a:rPr lang="en-US" dirty="0"/>
              <a:t>: Divide the number of shares by the number of impressions and multiply by 100 to get your </a:t>
            </a:r>
            <a:r>
              <a:rPr lang="en-US" dirty="0" err="1"/>
              <a:t>virality</a:t>
            </a:r>
            <a:r>
              <a:rPr lang="en-US" dirty="0"/>
              <a:t> rate percentage.</a:t>
            </a:r>
          </a:p>
        </p:txBody>
      </p:sp>
    </p:spTree>
    <p:extLst>
      <p:ext uri="{BB962C8B-B14F-4D97-AF65-F5344CB8AC3E}">
        <p14:creationId xmlns:p14="http://schemas.microsoft.com/office/powerpoint/2010/main" val="394252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965278"/>
            <a:ext cx="12192000" cy="3264303"/>
          </a:xfrm>
          <a:prstGeom prst="rect">
            <a:avLst/>
          </a:prstGeom>
          <a:solidFill>
            <a:schemeClr val="accent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3. Conversion metrics</a:t>
            </a:r>
            <a:br>
              <a:rPr lang="en-US"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227553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3.1. Conversion rate</a:t>
            </a:r>
            <a:endParaRPr lang="en-US" dirty="0"/>
          </a:p>
        </p:txBody>
      </p:sp>
      <p:sp>
        <p:nvSpPr>
          <p:cNvPr id="3" name="Content Placeholder 2"/>
          <p:cNvSpPr>
            <a:spLocks noGrp="1"/>
          </p:cNvSpPr>
          <p:nvPr>
            <p:ph idx="1"/>
          </p:nvPr>
        </p:nvSpPr>
        <p:spPr/>
        <p:txBody>
          <a:bodyPr/>
          <a:lstStyle/>
          <a:p>
            <a:r>
              <a:rPr lang="en-US" b="1" i="1" dirty="0"/>
              <a:t>Conversion Rate</a:t>
            </a:r>
            <a:r>
              <a:rPr lang="en-US" dirty="0"/>
              <a:t> is the number of visitors who, after clicking on a link in your post, take action on a page (e.g., subscribe to your newsletter; download a gated content asset; register for a webinar).</a:t>
            </a:r>
          </a:p>
          <a:p>
            <a:pPr marL="0" indent="0">
              <a:buNone/>
            </a:pPr>
            <a:endParaRPr lang="en-US" dirty="0"/>
          </a:p>
          <a:p>
            <a:r>
              <a:rPr lang="en-US" dirty="0"/>
              <a:t>A high conversion rate means your content is valuable and compelling to the target audience. From a social media standpoint, it’s a sign that your post was relevant to the offer. In other words, it kept its promise.</a:t>
            </a:r>
          </a:p>
        </p:txBody>
      </p:sp>
    </p:spTree>
    <p:extLst>
      <p:ext uri="{BB962C8B-B14F-4D97-AF65-F5344CB8AC3E}">
        <p14:creationId xmlns:p14="http://schemas.microsoft.com/office/powerpoint/2010/main" val="3795198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3.1. Conversion rate</a:t>
            </a:r>
            <a:endParaRPr lang="en-US" dirty="0"/>
          </a:p>
        </p:txBody>
      </p:sp>
      <p:sp>
        <p:nvSpPr>
          <p:cNvPr id="3" name="Content Placeholder 2"/>
          <p:cNvSpPr>
            <a:spLocks noGrp="1"/>
          </p:cNvSpPr>
          <p:nvPr>
            <p:ph idx="1"/>
          </p:nvPr>
        </p:nvSpPr>
        <p:spPr>
          <a:xfrm>
            <a:off x="838200" y="1825624"/>
            <a:ext cx="10515600" cy="4860925"/>
          </a:xfrm>
        </p:spPr>
        <p:txBody>
          <a:bodyPr>
            <a:normAutofit/>
          </a:bodyPr>
          <a:lstStyle/>
          <a:p>
            <a:pPr marL="0" indent="0">
              <a:buNone/>
            </a:pPr>
            <a:r>
              <a:rPr lang="en-US" b="1" dirty="0"/>
              <a:t>How to track it:</a:t>
            </a:r>
            <a:endParaRPr lang="en-US" dirty="0"/>
          </a:p>
          <a:p>
            <a:pPr marL="0" indent="0">
              <a:buNone/>
            </a:pPr>
            <a:r>
              <a:rPr lang="en-US" b="1" dirty="0"/>
              <a:t>STEP 1</a:t>
            </a:r>
            <a:r>
              <a:rPr lang="en-US" dirty="0"/>
              <a:t>: Create a post with a call-to-action link. Use a URL </a:t>
            </a:r>
            <a:r>
              <a:rPr lang="en-US" dirty="0" err="1"/>
              <a:t>shortener</a:t>
            </a:r>
            <a:r>
              <a:rPr lang="en-US" dirty="0"/>
              <a:t> to make it trackable.</a:t>
            </a:r>
            <a:br>
              <a:rPr lang="en-US" dirty="0"/>
            </a:br>
            <a:r>
              <a:rPr lang="en-US" b="1" dirty="0"/>
              <a:t>STEP 2</a:t>
            </a:r>
            <a:r>
              <a:rPr lang="en-US" dirty="0"/>
              <a:t>: Use the campaign reporting to track the total number of clicks and conversions generated by the post.</a:t>
            </a:r>
            <a:br>
              <a:rPr lang="en-US" dirty="0"/>
            </a:br>
            <a:r>
              <a:rPr lang="en-US" b="1" dirty="0"/>
              <a:t>STEP 3</a:t>
            </a:r>
            <a:r>
              <a:rPr lang="en-US" dirty="0"/>
              <a:t>: Divide conversions by total clicks and multiply by 100 to get your conversion rate percentage.</a:t>
            </a:r>
          </a:p>
          <a:p>
            <a:pPr marL="0" indent="0">
              <a:buNone/>
            </a:pPr>
            <a:endParaRPr lang="en-US" dirty="0"/>
          </a:p>
          <a:p>
            <a:pPr marL="0" indent="0">
              <a:buNone/>
            </a:pPr>
            <a:r>
              <a:rPr lang="en-US" b="1" dirty="0"/>
              <a:t>Note</a:t>
            </a:r>
            <a:r>
              <a:rPr lang="en-US" dirty="0"/>
              <a:t>: A post’s conversion rate can be high even if its traffic is low. The two metrics are mutually exclusive.</a:t>
            </a:r>
          </a:p>
        </p:txBody>
      </p:sp>
    </p:spTree>
    <p:extLst>
      <p:ext uri="{BB962C8B-B14F-4D97-AF65-F5344CB8AC3E}">
        <p14:creationId xmlns:p14="http://schemas.microsoft.com/office/powerpoint/2010/main" val="508378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3.2. Click-Through Rate (CTR)</a:t>
            </a:r>
            <a:endParaRPr lang="en-US" dirty="0"/>
          </a:p>
        </p:txBody>
      </p:sp>
      <p:sp>
        <p:nvSpPr>
          <p:cNvPr id="3" name="Content Placeholder 2"/>
          <p:cNvSpPr>
            <a:spLocks noGrp="1"/>
          </p:cNvSpPr>
          <p:nvPr>
            <p:ph idx="1"/>
          </p:nvPr>
        </p:nvSpPr>
        <p:spPr/>
        <p:txBody>
          <a:bodyPr/>
          <a:lstStyle/>
          <a:p>
            <a:r>
              <a:rPr lang="en-US" b="1" i="1" dirty="0"/>
              <a:t>Click-Through Rate</a:t>
            </a:r>
            <a:r>
              <a:rPr lang="en-US" dirty="0"/>
              <a:t>, or CTR, is how often people click on the call-to-action link in your post.</a:t>
            </a:r>
          </a:p>
          <a:p>
            <a:r>
              <a:rPr lang="en-US" dirty="0"/>
              <a:t>Not to be confused with other engagement actions (e.g., shares, likes, comments), your CTR is specifically tied to a link that brings the audience to additional content.</a:t>
            </a:r>
          </a:p>
          <a:p>
            <a:r>
              <a:rPr lang="en-US" dirty="0"/>
              <a:t>Tracking CTR, often and accurately, will give you invaluable insight into how compelling your offer is to the target audience.</a:t>
            </a:r>
          </a:p>
        </p:txBody>
      </p:sp>
    </p:spTree>
    <p:extLst>
      <p:ext uri="{BB962C8B-B14F-4D97-AF65-F5344CB8AC3E}">
        <p14:creationId xmlns:p14="http://schemas.microsoft.com/office/powerpoint/2010/main" val="3626521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3.2. Click-Through Rate (CTR)</a:t>
            </a: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r>
              <a:rPr lang="en-US" b="1" dirty="0"/>
              <a:t>STEP 1</a:t>
            </a:r>
            <a:r>
              <a:rPr lang="en-US" dirty="0"/>
              <a:t>: Measure the total clicks on a post’s link.</a:t>
            </a:r>
            <a:br>
              <a:rPr lang="en-US" dirty="0"/>
            </a:br>
            <a:r>
              <a:rPr lang="en-US" b="1" dirty="0"/>
              <a:t>STEP 2</a:t>
            </a:r>
            <a:r>
              <a:rPr lang="en-US" dirty="0"/>
              <a:t>: Measure the total impressions on that post.</a:t>
            </a:r>
            <a:br>
              <a:rPr lang="en-US" dirty="0"/>
            </a:br>
            <a:r>
              <a:rPr lang="en-US" b="1" dirty="0"/>
              <a:t>STEP 3</a:t>
            </a:r>
            <a:r>
              <a:rPr lang="en-US" dirty="0"/>
              <a:t>: Divide the number of clicks by the number of impressions and multiply by 100 to get your CTR percentage.</a:t>
            </a:r>
          </a:p>
          <a:p>
            <a:pPr marL="0" indent="0">
              <a:buNone/>
            </a:pPr>
            <a:r>
              <a:rPr lang="en-US" b="1" dirty="0"/>
              <a:t>Note</a:t>
            </a:r>
            <a:r>
              <a:rPr lang="en-US" dirty="0"/>
              <a:t>: Don’t forget to measure clicks and impressions within the same reporting period.</a:t>
            </a:r>
          </a:p>
        </p:txBody>
      </p:sp>
    </p:spTree>
    <p:extLst>
      <p:ext uri="{BB962C8B-B14F-4D97-AF65-F5344CB8AC3E}">
        <p14:creationId xmlns:p14="http://schemas.microsoft.com/office/powerpoint/2010/main" val="1891915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3.3. Bounce Rate</a:t>
            </a:r>
            <a:endParaRPr lang="en-US" dirty="0"/>
          </a:p>
        </p:txBody>
      </p:sp>
      <p:sp>
        <p:nvSpPr>
          <p:cNvPr id="3" name="Content Placeholder 2"/>
          <p:cNvSpPr>
            <a:spLocks noGrp="1"/>
          </p:cNvSpPr>
          <p:nvPr>
            <p:ph idx="1"/>
          </p:nvPr>
        </p:nvSpPr>
        <p:spPr/>
        <p:txBody>
          <a:bodyPr/>
          <a:lstStyle/>
          <a:p>
            <a:r>
              <a:rPr lang="en-US" b="1" i="1" dirty="0"/>
              <a:t>Bounce Rate</a:t>
            </a:r>
            <a:r>
              <a:rPr lang="en-US" dirty="0"/>
              <a:t>, is the percentage of page visitors who click on a link in your post, only to quickly leave the page they land on without taking an action.</a:t>
            </a:r>
          </a:p>
          <a:p>
            <a:r>
              <a:rPr lang="en-US" dirty="0"/>
              <a:t>Bounce rate lets you measure your social media traffic—and, in turn, ROI—against other sources of traffic (e.g., traffic from a Facebook post vs. traffic from an organic Google search).</a:t>
            </a:r>
          </a:p>
          <a:p>
            <a:r>
              <a:rPr lang="en-US" dirty="0"/>
              <a:t>If your social media bounce rate is lower than that of other sources, it’s proof that your social media campaigns are targeting the right audience—and, in turn, driving high-value traffic.</a:t>
            </a:r>
          </a:p>
        </p:txBody>
      </p:sp>
    </p:spTree>
    <p:extLst>
      <p:ext uri="{BB962C8B-B14F-4D97-AF65-F5344CB8AC3E}">
        <p14:creationId xmlns:p14="http://schemas.microsoft.com/office/powerpoint/2010/main" val="3460814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3.3. Bounce Rate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43882" y="3910014"/>
            <a:ext cx="2527893" cy="2833686"/>
          </a:xfrm>
        </p:spPr>
      </p:pic>
      <p:sp>
        <p:nvSpPr>
          <p:cNvPr id="5" name="Rectangle 4"/>
          <p:cNvSpPr/>
          <p:nvPr/>
        </p:nvSpPr>
        <p:spPr>
          <a:xfrm>
            <a:off x="480133" y="1830855"/>
            <a:ext cx="7249413" cy="2000548"/>
          </a:xfrm>
          <a:prstGeom prst="rect">
            <a:avLst/>
          </a:prstGeom>
        </p:spPr>
        <p:txBody>
          <a:bodyPr wrap="square">
            <a:spAutoFit/>
          </a:bodyPr>
          <a:lstStyle/>
          <a:p>
            <a:r>
              <a:rPr lang="en-US" sz="2800" b="1" dirty="0"/>
              <a:t>How to track it:</a:t>
            </a:r>
          </a:p>
          <a:p>
            <a:endParaRPr lang="en-US" sz="2400" dirty="0"/>
          </a:p>
          <a:p>
            <a:r>
              <a:rPr lang="en-US" sz="2400" b="1" dirty="0"/>
              <a:t>STEP 1</a:t>
            </a:r>
            <a:r>
              <a:rPr lang="en-US" sz="2400" dirty="0"/>
              <a:t>: Set up Google Analytics.</a:t>
            </a:r>
            <a:br>
              <a:rPr lang="en-US" sz="2400" dirty="0"/>
            </a:br>
            <a:r>
              <a:rPr lang="en-US" sz="2400" b="1" dirty="0"/>
              <a:t>STEP 2</a:t>
            </a:r>
            <a:r>
              <a:rPr lang="en-US" sz="2400" dirty="0"/>
              <a:t>: Open the “Acquisition” tab, and look under “All Traffic” for the “Channels” segment.</a:t>
            </a:r>
            <a:endParaRPr lang="en-US" sz="2400" b="0" i="0" dirty="0">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3883" y="1785939"/>
            <a:ext cx="3570101" cy="2028824"/>
          </a:xfrm>
          <a:prstGeom prst="rect">
            <a:avLst/>
          </a:prstGeom>
        </p:spPr>
      </p:pic>
      <p:sp>
        <p:nvSpPr>
          <p:cNvPr id="8" name="Rectangle 7"/>
          <p:cNvSpPr/>
          <p:nvPr/>
        </p:nvSpPr>
        <p:spPr>
          <a:xfrm>
            <a:off x="480133" y="4267202"/>
            <a:ext cx="7600949" cy="1569660"/>
          </a:xfrm>
          <a:prstGeom prst="rect">
            <a:avLst/>
          </a:prstGeom>
        </p:spPr>
        <p:txBody>
          <a:bodyPr wrap="square">
            <a:spAutoFit/>
          </a:bodyPr>
          <a:lstStyle/>
          <a:p>
            <a:r>
              <a:rPr lang="en-US" sz="2400" b="1" dirty="0"/>
              <a:t>STEP 3</a:t>
            </a:r>
            <a:r>
              <a:rPr lang="en-US" sz="2400" dirty="0"/>
              <a:t>: Click on the “Bounce Rate” button, which will rank all of the channels from lowest bounce rate to highest.</a:t>
            </a:r>
          </a:p>
          <a:p>
            <a:br>
              <a:rPr lang="en-US" sz="2400" dirty="0"/>
            </a:br>
            <a:endParaRPr lang="en-US" sz="2400" dirty="0"/>
          </a:p>
        </p:txBody>
      </p:sp>
      <p:sp>
        <p:nvSpPr>
          <p:cNvPr id="9" name="Rectangle 8"/>
          <p:cNvSpPr/>
          <p:nvPr/>
        </p:nvSpPr>
        <p:spPr>
          <a:xfrm>
            <a:off x="480133" y="5558285"/>
            <a:ext cx="7392288" cy="1200329"/>
          </a:xfrm>
          <a:prstGeom prst="rect">
            <a:avLst/>
          </a:prstGeom>
        </p:spPr>
        <p:txBody>
          <a:bodyPr wrap="square">
            <a:spAutoFit/>
          </a:bodyPr>
          <a:lstStyle/>
          <a:p>
            <a:r>
              <a:rPr lang="en-US" sz="2400" b="1" dirty="0"/>
              <a:t>Note</a:t>
            </a:r>
            <a:r>
              <a:rPr lang="en-US" sz="2400" dirty="0"/>
              <a:t>: Demonstrating the relative effectiveness of your social media efforts will go a long way in proving its value to the business.</a:t>
            </a:r>
          </a:p>
        </p:txBody>
      </p:sp>
    </p:spTree>
    <p:extLst>
      <p:ext uri="{BB962C8B-B14F-4D97-AF65-F5344CB8AC3E}">
        <p14:creationId xmlns:p14="http://schemas.microsoft.com/office/powerpoint/2010/main" val="270394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965278"/>
            <a:ext cx="12192000" cy="3264303"/>
          </a:xfrm>
          <a:prstGeom prst="rect">
            <a:avLst/>
          </a:prstGeom>
          <a:solidFill>
            <a:schemeClr val="accent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1. Awareness Metrics</a:t>
            </a:r>
            <a:br>
              <a:rPr lang="en-US"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278177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3.4. Cost-Per-Click (CPC)</a:t>
            </a:r>
            <a:endParaRPr lang="en-US" dirty="0"/>
          </a:p>
        </p:txBody>
      </p:sp>
      <p:sp>
        <p:nvSpPr>
          <p:cNvPr id="3" name="Content Placeholder 2"/>
          <p:cNvSpPr>
            <a:spLocks noGrp="1"/>
          </p:cNvSpPr>
          <p:nvPr>
            <p:ph idx="1"/>
          </p:nvPr>
        </p:nvSpPr>
        <p:spPr/>
        <p:txBody>
          <a:bodyPr/>
          <a:lstStyle/>
          <a:p>
            <a:r>
              <a:rPr lang="en-US" b="1" i="1" dirty="0"/>
              <a:t>Cost-Per-Click</a:t>
            </a:r>
            <a:r>
              <a:rPr lang="en-US" dirty="0"/>
              <a:t>, or CPC, is the amount you pay per individual click on your sponsored social media post.</a:t>
            </a:r>
          </a:p>
          <a:p>
            <a:endParaRPr lang="en-US" dirty="0"/>
          </a:p>
          <a:p>
            <a:r>
              <a:rPr lang="en-US" dirty="0"/>
              <a:t>Whether you choose to advertise on Facebook, Instagram, Twitter, or </a:t>
            </a:r>
            <a:r>
              <a:rPr lang="en-US" dirty="0" err="1"/>
              <a:t>Linkedin</a:t>
            </a:r>
            <a:r>
              <a:rPr lang="en-US" dirty="0"/>
              <a:t>, don’t focus on your total spend. Instead, look to your CPC. It’ll help you weigh if your investment in attention is efficient, or wasteful.</a:t>
            </a:r>
          </a:p>
        </p:txBody>
      </p:sp>
    </p:spTree>
    <p:extLst>
      <p:ext uri="{BB962C8B-B14F-4D97-AF65-F5344CB8AC3E}">
        <p14:creationId xmlns:p14="http://schemas.microsoft.com/office/powerpoint/2010/main" val="1776921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3.4. Cost-Per-Click (CPC)</a:t>
            </a:r>
            <a:endParaRPr lang="en-US" dirty="0"/>
          </a:p>
        </p:txBody>
      </p:sp>
      <p:sp>
        <p:nvSpPr>
          <p:cNvPr id="3" name="Content Placeholder 2"/>
          <p:cNvSpPr>
            <a:spLocks noGrp="1"/>
          </p:cNvSpPr>
          <p:nvPr>
            <p:ph idx="1"/>
          </p:nvPr>
        </p:nvSpPr>
        <p:spPr>
          <a:xfrm>
            <a:off x="295276" y="1860549"/>
            <a:ext cx="4205287" cy="4351338"/>
          </a:xfrm>
        </p:spPr>
        <p:txBody>
          <a:bodyPr/>
          <a:lstStyle/>
          <a:p>
            <a:pPr marL="0" indent="0">
              <a:buNone/>
            </a:pPr>
            <a:r>
              <a:rPr lang="en-US" b="1" dirty="0"/>
              <a:t>How to track it:</a:t>
            </a:r>
            <a:endParaRPr lang="en-US" dirty="0"/>
          </a:p>
          <a:p>
            <a:pPr marL="0" indent="0">
              <a:buNone/>
            </a:pPr>
            <a:r>
              <a:rPr lang="en-US" b="1" dirty="0"/>
              <a:t>STEP 1</a:t>
            </a:r>
            <a:r>
              <a:rPr lang="en-US" dirty="0"/>
              <a:t>: Check your platform’s Ad Manager.</a:t>
            </a:r>
            <a:br>
              <a:rPr lang="en-US" dirty="0"/>
            </a:br>
            <a:r>
              <a:rPr lang="en-US" b="1" dirty="0"/>
              <a:t>STEP 2</a:t>
            </a:r>
            <a:r>
              <a:rPr lang="en-US" dirty="0"/>
              <a:t>: Check it often.</a:t>
            </a:r>
          </a:p>
        </p:txBody>
      </p:sp>
      <p:sp>
        <p:nvSpPr>
          <p:cNvPr id="4" name="Rectangle 3"/>
          <p:cNvSpPr/>
          <p:nvPr/>
        </p:nvSpPr>
        <p:spPr>
          <a:xfrm>
            <a:off x="295276" y="5842411"/>
            <a:ext cx="9005888" cy="1508105"/>
          </a:xfrm>
          <a:prstGeom prst="rect">
            <a:avLst/>
          </a:prstGeom>
        </p:spPr>
        <p:txBody>
          <a:bodyPr wrap="square">
            <a:spAutoFit/>
          </a:bodyPr>
          <a:lstStyle/>
          <a:p>
            <a:r>
              <a:rPr lang="en-US" sz="2800" b="1" dirty="0"/>
              <a:t>Note:</a:t>
            </a:r>
            <a:r>
              <a:rPr lang="en-US" sz="2800" dirty="0"/>
              <a:t> Never let your CPC campaigns go unattended for an extended period of time.</a:t>
            </a:r>
          </a:p>
          <a:p>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4413" y="1739785"/>
            <a:ext cx="7635649" cy="3817825"/>
          </a:xfrm>
          <a:prstGeom prst="rect">
            <a:avLst/>
          </a:prstGeom>
        </p:spPr>
      </p:pic>
    </p:spTree>
    <p:extLst>
      <p:ext uri="{BB962C8B-B14F-4D97-AF65-F5344CB8AC3E}">
        <p14:creationId xmlns:p14="http://schemas.microsoft.com/office/powerpoint/2010/main" val="260481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3.5. Cost Per Thousand Impressions (CPM)</a:t>
            </a:r>
            <a:endParaRPr lang="en-US" dirty="0"/>
          </a:p>
        </p:txBody>
      </p:sp>
      <p:sp>
        <p:nvSpPr>
          <p:cNvPr id="3" name="Content Placeholder 2"/>
          <p:cNvSpPr>
            <a:spLocks noGrp="1"/>
          </p:cNvSpPr>
          <p:nvPr>
            <p:ph idx="1"/>
          </p:nvPr>
        </p:nvSpPr>
        <p:spPr/>
        <p:txBody>
          <a:bodyPr/>
          <a:lstStyle/>
          <a:p>
            <a:r>
              <a:rPr lang="en-US" b="1" i="1" dirty="0"/>
              <a:t>Cost Per Thousands Impressions</a:t>
            </a:r>
            <a:r>
              <a:rPr lang="en-US" dirty="0"/>
              <a:t>, or CPM, is the amount you pay every time a thousand people scroll past your sponsored social media post.</a:t>
            </a:r>
          </a:p>
          <a:p>
            <a:r>
              <a:rPr lang="en-US" dirty="0"/>
              <a:t>Unlike in a CPC campaign, a CPM post won’t necessarily drive action. It’ll only create impressions, views. Therefore, CPM is a faster and less expensive way to split test content.</a:t>
            </a:r>
          </a:p>
        </p:txBody>
      </p:sp>
    </p:spTree>
    <p:extLst>
      <p:ext uri="{BB962C8B-B14F-4D97-AF65-F5344CB8AC3E}">
        <p14:creationId xmlns:p14="http://schemas.microsoft.com/office/powerpoint/2010/main" val="1891703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3.5. Cost Per Thousand Impressions (CPM)</a:t>
            </a:r>
            <a:endParaRPr lang="en-US" dirty="0"/>
          </a:p>
        </p:txBody>
      </p:sp>
      <p:sp>
        <p:nvSpPr>
          <p:cNvPr id="3" name="Content Placeholder 2"/>
          <p:cNvSpPr>
            <a:spLocks noGrp="1"/>
          </p:cNvSpPr>
          <p:nvPr>
            <p:ph idx="1"/>
          </p:nvPr>
        </p:nvSpPr>
        <p:spPr>
          <a:xfrm>
            <a:off x="295276" y="1860549"/>
            <a:ext cx="4205287" cy="4351338"/>
          </a:xfrm>
        </p:spPr>
        <p:txBody>
          <a:bodyPr/>
          <a:lstStyle/>
          <a:p>
            <a:pPr marL="0" indent="0">
              <a:buNone/>
            </a:pPr>
            <a:r>
              <a:rPr lang="en-US" b="1" dirty="0"/>
              <a:t>How to track it:</a:t>
            </a:r>
            <a:endParaRPr lang="en-US" dirty="0"/>
          </a:p>
          <a:p>
            <a:pPr marL="0" indent="0">
              <a:buNone/>
            </a:pPr>
            <a:r>
              <a:rPr lang="en-US" b="1" dirty="0"/>
              <a:t>STEP 1</a:t>
            </a:r>
            <a:r>
              <a:rPr lang="en-US" dirty="0"/>
              <a:t>: Check your platform’s Ad Manager.</a:t>
            </a:r>
            <a:br>
              <a:rPr lang="en-US" dirty="0"/>
            </a:br>
            <a:r>
              <a:rPr lang="en-US" b="1" dirty="0"/>
              <a:t>STEP 2</a:t>
            </a:r>
            <a:r>
              <a:rPr lang="en-US" dirty="0"/>
              <a:t>: Check it often.</a:t>
            </a:r>
          </a:p>
        </p:txBody>
      </p:sp>
      <p:sp>
        <p:nvSpPr>
          <p:cNvPr id="4" name="Rectangle 3"/>
          <p:cNvSpPr/>
          <p:nvPr/>
        </p:nvSpPr>
        <p:spPr>
          <a:xfrm>
            <a:off x="295276" y="5828124"/>
            <a:ext cx="9005888" cy="1508105"/>
          </a:xfrm>
          <a:prstGeom prst="rect">
            <a:avLst/>
          </a:prstGeom>
        </p:spPr>
        <p:txBody>
          <a:bodyPr wrap="square">
            <a:spAutoFit/>
          </a:bodyPr>
          <a:lstStyle/>
          <a:p>
            <a:r>
              <a:rPr lang="en-US" sz="2800" b="1" dirty="0"/>
              <a:t>Note:</a:t>
            </a:r>
            <a:r>
              <a:rPr lang="en-US" sz="2800" dirty="0"/>
              <a:t> Never let your CPC campaigns go unattended for an extended period of time.</a:t>
            </a:r>
          </a:p>
          <a:p>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4413" y="1739785"/>
            <a:ext cx="7635649" cy="3817824"/>
          </a:xfrm>
          <a:prstGeom prst="rect">
            <a:avLst/>
          </a:prstGeom>
        </p:spPr>
      </p:pic>
    </p:spTree>
    <p:extLst>
      <p:ext uri="{BB962C8B-B14F-4D97-AF65-F5344CB8AC3E}">
        <p14:creationId xmlns:p14="http://schemas.microsoft.com/office/powerpoint/2010/main" val="317866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3.6. Social Media Conversion Rate</a:t>
            </a:r>
            <a:endParaRPr lang="en-US" dirty="0"/>
          </a:p>
        </p:txBody>
      </p:sp>
      <p:sp>
        <p:nvSpPr>
          <p:cNvPr id="3" name="Content Placeholder 2"/>
          <p:cNvSpPr>
            <a:spLocks noGrp="1"/>
          </p:cNvSpPr>
          <p:nvPr>
            <p:ph idx="1"/>
          </p:nvPr>
        </p:nvSpPr>
        <p:spPr/>
        <p:txBody>
          <a:bodyPr/>
          <a:lstStyle/>
          <a:p>
            <a:r>
              <a:rPr lang="en-US" b="1" i="1" dirty="0"/>
              <a:t>Social Media Conversion Rate</a:t>
            </a:r>
            <a:r>
              <a:rPr lang="en-US" dirty="0"/>
              <a:t> is the total number of conversions that came from social media, expressed as a percentage.</a:t>
            </a:r>
          </a:p>
          <a:p>
            <a:r>
              <a:rPr lang="en-US" dirty="0"/>
              <a:t>Understanding this metric will give you clear insight into the effectiveness of each post in a campaign. In other words, it answers this question: </a:t>
            </a:r>
            <a:r>
              <a:rPr lang="en-US" i="1" dirty="0"/>
              <a:t>how well does this offer resonate with our target audience?</a:t>
            </a:r>
            <a:endParaRPr lang="en-US" dirty="0"/>
          </a:p>
        </p:txBody>
      </p:sp>
    </p:spTree>
    <p:extLst>
      <p:ext uri="{BB962C8B-B14F-4D97-AF65-F5344CB8AC3E}">
        <p14:creationId xmlns:p14="http://schemas.microsoft.com/office/powerpoint/2010/main" val="3749097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3.6. Social Media Conversion Rate</a:t>
            </a: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br>
              <a:rPr lang="en-US" b="1" dirty="0"/>
            </a:br>
            <a:r>
              <a:rPr lang="en-US" b="1" dirty="0"/>
              <a:t>STEP 1</a:t>
            </a:r>
            <a:r>
              <a:rPr lang="en-US" dirty="0"/>
              <a:t>: Create a link in the post using a shortened URL that places a “cookie” on the user’s machine.</a:t>
            </a:r>
            <a:br>
              <a:rPr lang="en-US" dirty="0"/>
            </a:br>
            <a:r>
              <a:rPr lang="en-US" b="1" dirty="0"/>
              <a:t>STEP 2</a:t>
            </a:r>
            <a:r>
              <a:rPr lang="en-US" dirty="0"/>
              <a:t>: Measure your total number of conversions.</a:t>
            </a:r>
            <a:br>
              <a:rPr lang="en-US" dirty="0"/>
            </a:br>
            <a:r>
              <a:rPr lang="en-US" b="1" dirty="0"/>
              <a:t>STEP 3</a:t>
            </a:r>
            <a:r>
              <a:rPr lang="en-US" dirty="0"/>
              <a:t>: Divide the social media conversions by the total number of conversions and multiply by 100 to get your social media conversion rate percentage.</a:t>
            </a:r>
          </a:p>
        </p:txBody>
      </p:sp>
    </p:spTree>
    <p:extLst>
      <p:ext uri="{BB962C8B-B14F-4D97-AF65-F5344CB8AC3E}">
        <p14:creationId xmlns:p14="http://schemas.microsoft.com/office/powerpoint/2010/main" val="1972867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3.7. Conversation Rate</a:t>
            </a:r>
            <a:endParaRPr lang="en-US" dirty="0"/>
          </a:p>
        </p:txBody>
      </p:sp>
      <p:sp>
        <p:nvSpPr>
          <p:cNvPr id="3" name="Content Placeholder 2"/>
          <p:cNvSpPr>
            <a:spLocks noGrp="1"/>
          </p:cNvSpPr>
          <p:nvPr>
            <p:ph idx="1"/>
          </p:nvPr>
        </p:nvSpPr>
        <p:spPr/>
        <p:txBody>
          <a:bodyPr>
            <a:normAutofit/>
          </a:bodyPr>
          <a:lstStyle/>
          <a:p>
            <a:r>
              <a:rPr lang="en-US" b="1" i="1" dirty="0"/>
              <a:t>Conversation Rate</a:t>
            </a:r>
            <a:r>
              <a:rPr lang="en-US" dirty="0"/>
              <a:t> is the ratio of comments per post to the number of overall followers you have.</a:t>
            </a:r>
          </a:p>
          <a:p>
            <a:r>
              <a:rPr lang="en-US" dirty="0"/>
              <a:t>It’s better than tracking comments without any context. After all, getting an average of 20 comments per post is a lot more impressive if you only have 200 followers.</a:t>
            </a:r>
          </a:p>
          <a:p>
            <a:r>
              <a:rPr lang="en-US" dirty="0"/>
              <a:t>Tracking your conversation rate will help you understand how much of your audience is compelled to add their voice to the content you post on social. Or in another words “Is what you are saying interesting enough to spark the most social of all things: a conversation?”</a:t>
            </a:r>
          </a:p>
        </p:txBody>
      </p:sp>
    </p:spTree>
    <p:extLst>
      <p:ext uri="{BB962C8B-B14F-4D97-AF65-F5344CB8AC3E}">
        <p14:creationId xmlns:p14="http://schemas.microsoft.com/office/powerpoint/2010/main" val="3050875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3.7. Conversation Rate</a:t>
            </a:r>
            <a:endParaRPr lang="en-US" dirty="0"/>
          </a:p>
        </p:txBody>
      </p:sp>
      <p:sp>
        <p:nvSpPr>
          <p:cNvPr id="3" name="Content Placeholder 2"/>
          <p:cNvSpPr>
            <a:spLocks noGrp="1"/>
          </p:cNvSpPr>
          <p:nvPr>
            <p:ph idx="1"/>
          </p:nvPr>
        </p:nvSpPr>
        <p:spPr/>
        <p:txBody>
          <a:bodyPr>
            <a:normAutofit/>
          </a:bodyPr>
          <a:lstStyle/>
          <a:p>
            <a:pPr marL="0" indent="0">
              <a:buNone/>
            </a:pPr>
            <a:r>
              <a:rPr lang="en-US" b="1" dirty="0"/>
              <a:t>How to track it:</a:t>
            </a:r>
            <a:endParaRPr lang="en-US" dirty="0"/>
          </a:p>
          <a:p>
            <a:pPr marL="0" indent="0">
              <a:buNone/>
            </a:pPr>
            <a:endParaRPr lang="en-US" b="1" dirty="0"/>
          </a:p>
          <a:p>
            <a:pPr marL="0" indent="0">
              <a:buNone/>
            </a:pPr>
            <a:r>
              <a:rPr lang="en-US" b="1" dirty="0"/>
              <a:t>STEP 1</a:t>
            </a:r>
            <a:r>
              <a:rPr lang="en-US" dirty="0"/>
              <a:t>: Use </a:t>
            </a:r>
            <a:r>
              <a:rPr lang="en-US" dirty="0" err="1"/>
              <a:t>Hootsuite</a:t>
            </a:r>
            <a:r>
              <a:rPr lang="en-US" dirty="0"/>
              <a:t> Analytics to pull the number of comments you received during a reporting period.</a:t>
            </a:r>
            <a:br>
              <a:rPr lang="en-US" dirty="0"/>
            </a:br>
            <a:r>
              <a:rPr lang="en-US" b="1" dirty="0"/>
              <a:t>STEP 2</a:t>
            </a:r>
            <a:r>
              <a:rPr lang="en-US" dirty="0"/>
              <a:t>: Divide that number by your total number of followers and multiply by 100 to get you conversation rate percentage.</a:t>
            </a:r>
          </a:p>
        </p:txBody>
      </p:sp>
    </p:spTree>
    <p:extLst>
      <p:ext uri="{BB962C8B-B14F-4D97-AF65-F5344CB8AC3E}">
        <p14:creationId xmlns:p14="http://schemas.microsoft.com/office/powerpoint/2010/main" val="4064882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965278"/>
            <a:ext cx="12192000" cy="3264303"/>
          </a:xfrm>
          <a:prstGeom prst="rect">
            <a:avLst/>
          </a:prstGeom>
          <a:solidFill>
            <a:schemeClr val="accent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4. Customer metrics</a:t>
            </a:r>
            <a:br>
              <a:rPr lang="en-US" b="1"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980431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4.1. Customer Testimonials</a:t>
            </a:r>
            <a:endParaRPr lang="en-US" dirty="0"/>
          </a:p>
        </p:txBody>
      </p:sp>
      <p:sp>
        <p:nvSpPr>
          <p:cNvPr id="3" name="Content Placeholder 2"/>
          <p:cNvSpPr>
            <a:spLocks noGrp="1"/>
          </p:cNvSpPr>
          <p:nvPr>
            <p:ph idx="1"/>
          </p:nvPr>
        </p:nvSpPr>
        <p:spPr/>
        <p:txBody>
          <a:bodyPr>
            <a:normAutofit/>
          </a:bodyPr>
          <a:lstStyle/>
          <a:p>
            <a:r>
              <a:rPr lang="en-US" b="1" i="1" dirty="0"/>
              <a:t>Customer Testimonials</a:t>
            </a:r>
            <a:r>
              <a:rPr lang="en-US" dirty="0"/>
              <a:t> are any customer review, assessment, comment, endorsement, or interview relating to a brand.</a:t>
            </a:r>
          </a:p>
          <a:p>
            <a:r>
              <a:rPr lang="en-US" dirty="0"/>
              <a:t>Ultimately, great testimonials are the product of customer delight. If your brand makes people happy, they’ll be more likely to share their good experience with others.</a:t>
            </a:r>
          </a:p>
          <a:p>
            <a:r>
              <a:rPr lang="en-US" dirty="0"/>
              <a:t>The benefits are clear: a consistent stream of sincere testimonials on social media will garner trust and credibility while boosting your brand’s presence.</a:t>
            </a:r>
          </a:p>
        </p:txBody>
      </p:sp>
    </p:spTree>
    <p:extLst>
      <p:ext uri="{BB962C8B-B14F-4D97-AF65-F5344CB8AC3E}">
        <p14:creationId xmlns:p14="http://schemas.microsoft.com/office/powerpoint/2010/main" val="8117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 Brand Awareness</a:t>
            </a:r>
            <a:br>
              <a:rPr lang="en-US" dirty="0"/>
            </a:br>
            <a:endParaRPr lang="en-US" dirty="0"/>
          </a:p>
        </p:txBody>
      </p:sp>
      <p:sp>
        <p:nvSpPr>
          <p:cNvPr id="3" name="Content Placeholder 2"/>
          <p:cNvSpPr>
            <a:spLocks noGrp="1"/>
          </p:cNvSpPr>
          <p:nvPr>
            <p:ph idx="1"/>
          </p:nvPr>
        </p:nvSpPr>
        <p:spPr/>
        <p:txBody>
          <a:bodyPr/>
          <a:lstStyle/>
          <a:p>
            <a:r>
              <a:rPr lang="en-US" b="1" i="1" dirty="0"/>
              <a:t>Brand Awareness</a:t>
            </a:r>
            <a:r>
              <a:rPr lang="en-US" dirty="0"/>
              <a:t> is the attention your brand gets, across all social media, during a </a:t>
            </a:r>
            <a:r>
              <a:rPr lang="en-US" i="1" dirty="0"/>
              <a:t>reporting period</a:t>
            </a:r>
            <a:r>
              <a:rPr lang="en-US" dirty="0"/>
              <a:t>, or a specific span of time that yields statistically relevant data.</a:t>
            </a:r>
          </a:p>
          <a:p>
            <a:r>
              <a:rPr lang="en-US" dirty="0"/>
              <a:t>Attention can be expressed through a variety of social media metrics, including @mentions, shares, links, and impressions. </a:t>
            </a:r>
          </a:p>
          <a:p>
            <a:r>
              <a:rPr lang="en-US" dirty="0"/>
              <a:t>Reporting periods are also variable, usually lasting a week, a month, or a quarter.</a:t>
            </a:r>
          </a:p>
          <a:p>
            <a:endParaRPr lang="en-US" dirty="0"/>
          </a:p>
        </p:txBody>
      </p:sp>
    </p:spTree>
    <p:extLst>
      <p:ext uri="{BB962C8B-B14F-4D97-AF65-F5344CB8AC3E}">
        <p14:creationId xmlns:p14="http://schemas.microsoft.com/office/powerpoint/2010/main" val="1883282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4.1. Customer Testimonials</a:t>
            </a:r>
            <a:endParaRPr lang="en-US" dirty="0"/>
          </a:p>
        </p:txBody>
      </p:sp>
      <p:sp>
        <p:nvSpPr>
          <p:cNvPr id="3" name="Content Placeholder 2"/>
          <p:cNvSpPr>
            <a:spLocks noGrp="1"/>
          </p:cNvSpPr>
          <p:nvPr>
            <p:ph idx="1"/>
          </p:nvPr>
        </p:nvSpPr>
        <p:spPr/>
        <p:txBody>
          <a:bodyPr>
            <a:normAutofit/>
          </a:bodyPr>
          <a:lstStyle/>
          <a:p>
            <a:pPr marL="0" indent="0">
              <a:buNone/>
            </a:pPr>
            <a:r>
              <a:rPr lang="en-US" b="1" dirty="0"/>
              <a:t>Ways to get customer testimonials:</a:t>
            </a:r>
          </a:p>
          <a:p>
            <a:r>
              <a:rPr lang="en-US" dirty="0"/>
              <a:t>Ask your </a:t>
            </a:r>
            <a:r>
              <a:rPr lang="en-US" i="1" dirty="0"/>
              <a:t>best</a:t>
            </a:r>
            <a:r>
              <a:rPr lang="en-US" dirty="0"/>
              <a:t> customers to leave a review. Never offer to compensate them for their effort, of course, as that would undermine your credibility.</a:t>
            </a:r>
          </a:p>
          <a:p>
            <a:r>
              <a:rPr lang="en-US" dirty="0"/>
              <a:t>Run a social media campaign that encourages people to create written, video, or online testimonials about your product, service, or mission.</a:t>
            </a:r>
          </a:p>
          <a:p>
            <a:r>
              <a:rPr lang="en-US" dirty="0"/>
              <a:t>Link to your Google My Business review form to make leaving testimonials a simple, seamless process for your brand evangelists.</a:t>
            </a:r>
          </a:p>
        </p:txBody>
      </p:sp>
    </p:spTree>
    <p:extLst>
      <p:ext uri="{BB962C8B-B14F-4D97-AF65-F5344CB8AC3E}">
        <p14:creationId xmlns:p14="http://schemas.microsoft.com/office/powerpoint/2010/main" val="517323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4.2. Customer Satisfaction (</a:t>
            </a:r>
            <a:r>
              <a:rPr lang="en-US" b="1" dirty="0" err="1"/>
              <a:t>CSat</a:t>
            </a:r>
            <a:r>
              <a:rPr lang="en-US" b="1" dirty="0"/>
              <a:t>) Score</a:t>
            </a:r>
            <a:endParaRPr lang="en-US" dirty="0"/>
          </a:p>
        </p:txBody>
      </p:sp>
      <p:sp>
        <p:nvSpPr>
          <p:cNvPr id="3" name="Content Placeholder 2"/>
          <p:cNvSpPr>
            <a:spLocks noGrp="1"/>
          </p:cNvSpPr>
          <p:nvPr>
            <p:ph idx="1"/>
          </p:nvPr>
        </p:nvSpPr>
        <p:spPr>
          <a:xfrm>
            <a:off x="838200" y="1825625"/>
            <a:ext cx="10515600" cy="4846638"/>
          </a:xfrm>
        </p:spPr>
        <p:txBody>
          <a:bodyPr>
            <a:normAutofit/>
          </a:bodyPr>
          <a:lstStyle/>
          <a:p>
            <a:r>
              <a:rPr lang="en-US" b="1" i="1" dirty="0"/>
              <a:t>Customer Satisfaction</a:t>
            </a:r>
            <a:r>
              <a:rPr lang="en-US" dirty="0"/>
              <a:t>, or CSAT, is a metric that measures how happy people are with your product or service.</a:t>
            </a:r>
          </a:p>
          <a:p>
            <a:r>
              <a:rPr lang="en-US" dirty="0"/>
              <a:t>Usually, the CSAT score is the product of one, straightforward question: </a:t>
            </a:r>
            <a:r>
              <a:rPr lang="en-US" i="1" dirty="0"/>
              <a:t>How would you describe your overall satisfaction with this product?</a:t>
            </a:r>
            <a:endParaRPr lang="en-US" dirty="0"/>
          </a:p>
          <a:p>
            <a:r>
              <a:rPr lang="en-US" dirty="0"/>
              <a:t>Customers are then asked to rate their satisfaction on a linear scale, either numerically (e.g., one to 10) or sentimentally (e.g., Poor; Fair; Good; Great; Excellent).</a:t>
            </a:r>
          </a:p>
          <a:p>
            <a:r>
              <a:rPr lang="en-US" dirty="0"/>
              <a:t>CSAT is a common way to understand how customers feel about your brand, mainly because it’s clear, concise, and easy to administer, especially on social media.</a:t>
            </a:r>
          </a:p>
        </p:txBody>
      </p:sp>
    </p:spTree>
    <p:extLst>
      <p:ext uri="{BB962C8B-B14F-4D97-AF65-F5344CB8AC3E}">
        <p14:creationId xmlns:p14="http://schemas.microsoft.com/office/powerpoint/2010/main" val="1633668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4.2. Customer Satisfaction (</a:t>
            </a:r>
            <a:r>
              <a:rPr lang="en-US" b="1" dirty="0" err="1"/>
              <a:t>CSat</a:t>
            </a:r>
            <a:r>
              <a:rPr lang="en-US" b="1" dirty="0"/>
              <a:t>) Score</a:t>
            </a:r>
            <a:endParaRPr lang="en-US" dirty="0"/>
          </a:p>
        </p:txBody>
      </p:sp>
      <p:sp>
        <p:nvSpPr>
          <p:cNvPr id="3" name="Content Placeholder 2"/>
          <p:cNvSpPr>
            <a:spLocks noGrp="1"/>
          </p:cNvSpPr>
          <p:nvPr>
            <p:ph idx="1"/>
          </p:nvPr>
        </p:nvSpPr>
        <p:spPr>
          <a:xfrm>
            <a:off x="838200" y="1825625"/>
            <a:ext cx="10515600" cy="4846638"/>
          </a:xfrm>
        </p:spPr>
        <p:txBody>
          <a:bodyPr>
            <a:normAutofit/>
          </a:bodyPr>
          <a:lstStyle/>
          <a:p>
            <a:pPr marL="0" indent="0">
              <a:buNone/>
            </a:pPr>
            <a:r>
              <a:rPr lang="en-US" b="1" dirty="0"/>
              <a:t>How to track it:</a:t>
            </a:r>
            <a:endParaRPr lang="en-US" dirty="0"/>
          </a:p>
          <a:p>
            <a:pPr marL="0" indent="0">
              <a:buNone/>
            </a:pPr>
            <a:r>
              <a:rPr lang="en-US" b="1" dirty="0"/>
              <a:t>STEP 1</a:t>
            </a:r>
            <a:r>
              <a:rPr lang="en-US" dirty="0"/>
              <a:t>: Create a CSAT survey on social media.</a:t>
            </a:r>
            <a:br>
              <a:rPr lang="en-US" dirty="0"/>
            </a:br>
            <a:r>
              <a:rPr lang="en-US" b="1" dirty="0"/>
              <a:t>STEP 2</a:t>
            </a:r>
            <a:r>
              <a:rPr lang="en-US" dirty="0"/>
              <a:t>: Add up the sum of all the scores.</a:t>
            </a:r>
            <a:br>
              <a:rPr lang="en-US" dirty="0"/>
            </a:br>
            <a:r>
              <a:rPr lang="en-US" b="1" dirty="0"/>
              <a:t>STEP 3</a:t>
            </a:r>
            <a:r>
              <a:rPr lang="en-US" dirty="0"/>
              <a:t>: Divide the sum by the number of respondents and multiply by 10 to get your CSAT score.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 y="4248943"/>
            <a:ext cx="7113666" cy="2294731"/>
          </a:xfrm>
          <a:prstGeom prst="rect">
            <a:avLst/>
          </a:prstGeom>
        </p:spPr>
      </p:pic>
    </p:spTree>
    <p:extLst>
      <p:ext uri="{BB962C8B-B14F-4D97-AF65-F5344CB8AC3E}">
        <p14:creationId xmlns:p14="http://schemas.microsoft.com/office/powerpoint/2010/main" val="36801339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079"/>
            <a:ext cx="10515600" cy="1325563"/>
          </a:xfrm>
        </p:spPr>
        <p:txBody>
          <a:bodyPr>
            <a:normAutofit/>
          </a:bodyPr>
          <a:lstStyle/>
          <a:p>
            <a:r>
              <a:rPr lang="en-US" b="1" dirty="0"/>
              <a:t>4.3. Net Promoter Score (NPS)</a:t>
            </a:r>
            <a:endParaRPr lang="en-US" dirty="0"/>
          </a:p>
        </p:txBody>
      </p:sp>
      <p:sp>
        <p:nvSpPr>
          <p:cNvPr id="3" name="Content Placeholder 2"/>
          <p:cNvSpPr>
            <a:spLocks noGrp="1"/>
          </p:cNvSpPr>
          <p:nvPr>
            <p:ph idx="1"/>
          </p:nvPr>
        </p:nvSpPr>
        <p:spPr>
          <a:xfrm>
            <a:off x="571500" y="1233484"/>
            <a:ext cx="11430000" cy="5710246"/>
          </a:xfrm>
        </p:spPr>
        <p:txBody>
          <a:bodyPr>
            <a:normAutofit lnSpcReduction="10000"/>
          </a:bodyPr>
          <a:lstStyle/>
          <a:p>
            <a:r>
              <a:rPr lang="en-US" b="1" i="1" dirty="0"/>
              <a:t>Net Promoter Score</a:t>
            </a:r>
            <a:r>
              <a:rPr lang="en-US" dirty="0"/>
              <a:t>, or NPS, is a metric that measures customer loyalty.</a:t>
            </a:r>
          </a:p>
          <a:p>
            <a:r>
              <a:rPr lang="en-US" dirty="0"/>
              <a:t>Unlike CSAT, NPS is good at predicting future customer engagement because it is the product of one—and only one—specifically phrased question: </a:t>
            </a:r>
            <a:r>
              <a:rPr lang="en-US" i="1" dirty="0"/>
              <a:t>How likely is it that you would recommend our [company/product/service] to a friend?</a:t>
            </a:r>
            <a:br>
              <a:rPr lang="en-US" i="1" dirty="0"/>
            </a:br>
            <a:endParaRPr lang="en-US" dirty="0"/>
          </a:p>
          <a:p>
            <a:r>
              <a:rPr lang="en-US" dirty="0"/>
              <a:t>Customers are then asked to answer on a scale of zero to 10. Based on their response, each customer is grouped into one of three categories:</a:t>
            </a:r>
          </a:p>
          <a:p>
            <a:pPr marL="742950"/>
            <a:r>
              <a:rPr lang="en-US" sz="2600" dirty="0"/>
              <a:t>Detractors: 0 – 6 score range</a:t>
            </a:r>
          </a:p>
          <a:p>
            <a:pPr marL="742950"/>
            <a:r>
              <a:rPr lang="en-US" sz="2600" dirty="0"/>
              <a:t>Passives: 7 – 8 score range</a:t>
            </a:r>
          </a:p>
          <a:p>
            <a:pPr marL="742950"/>
            <a:r>
              <a:rPr lang="en-US" sz="2600" dirty="0"/>
              <a:t>Promoters: 9 – 10 score range</a:t>
            </a:r>
          </a:p>
          <a:p>
            <a:pPr marL="742950"/>
            <a:endParaRPr lang="en-US" sz="2600" dirty="0"/>
          </a:p>
          <a:p>
            <a:r>
              <a:rPr lang="en-US" dirty="0"/>
              <a:t>NPS is unique in that it measures customer satisfaction as well as future sales, which has made it a valuable metric for organizations of all sizes.</a:t>
            </a:r>
          </a:p>
        </p:txBody>
      </p:sp>
    </p:spTree>
    <p:extLst>
      <p:ext uri="{BB962C8B-B14F-4D97-AF65-F5344CB8AC3E}">
        <p14:creationId xmlns:p14="http://schemas.microsoft.com/office/powerpoint/2010/main" val="3890292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079"/>
            <a:ext cx="10515600" cy="1325563"/>
          </a:xfrm>
        </p:spPr>
        <p:txBody>
          <a:bodyPr>
            <a:normAutofit/>
          </a:bodyPr>
          <a:lstStyle/>
          <a:p>
            <a:r>
              <a:rPr lang="en-US" b="1" dirty="0"/>
              <a:t>4.3. Net Promoter Score (NPS)</a:t>
            </a:r>
            <a:endParaRPr lang="en-US" dirty="0"/>
          </a:p>
        </p:txBody>
      </p:sp>
      <p:sp>
        <p:nvSpPr>
          <p:cNvPr id="3" name="Content Placeholder 2"/>
          <p:cNvSpPr>
            <a:spLocks noGrp="1"/>
          </p:cNvSpPr>
          <p:nvPr>
            <p:ph idx="1"/>
          </p:nvPr>
        </p:nvSpPr>
        <p:spPr>
          <a:xfrm>
            <a:off x="571500" y="1233484"/>
            <a:ext cx="11430000" cy="5710246"/>
          </a:xfrm>
        </p:spPr>
        <p:txBody>
          <a:bodyPr>
            <a:normAutofit/>
          </a:bodyPr>
          <a:lstStyle/>
          <a:p>
            <a:pPr marL="0" indent="0">
              <a:buNone/>
            </a:pPr>
            <a:r>
              <a:rPr lang="en-US" b="1" dirty="0"/>
              <a:t>How to track it:</a:t>
            </a:r>
            <a:endParaRPr lang="en-US" dirty="0"/>
          </a:p>
          <a:p>
            <a:pPr marL="0" indent="0">
              <a:buNone/>
            </a:pPr>
            <a:endParaRPr lang="en-US" b="1" dirty="0"/>
          </a:p>
          <a:p>
            <a:pPr marL="0" indent="0">
              <a:buNone/>
            </a:pPr>
            <a:r>
              <a:rPr lang="en-US" b="1" dirty="0"/>
              <a:t>STEP 1</a:t>
            </a:r>
            <a:r>
              <a:rPr lang="en-US" dirty="0"/>
              <a:t>: Create a NPS survey on social media.</a:t>
            </a:r>
            <a:br>
              <a:rPr lang="en-US" dirty="0"/>
            </a:br>
            <a:r>
              <a:rPr lang="en-US" b="1" dirty="0"/>
              <a:t>STEP 2</a:t>
            </a:r>
            <a:r>
              <a:rPr lang="en-US" dirty="0"/>
              <a:t>: Subtract the number of promoters from the number of detractors.</a:t>
            </a:r>
            <a:br>
              <a:rPr lang="en-US" dirty="0"/>
            </a:br>
            <a:r>
              <a:rPr lang="en-US" b="1" dirty="0"/>
              <a:t>STEP 3</a:t>
            </a:r>
            <a:r>
              <a:rPr lang="en-US" dirty="0"/>
              <a:t>: Divide that number by the total number of respondents and multiply by 100 to get your NPS.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75" y="4119563"/>
            <a:ext cx="7913370" cy="2552700"/>
          </a:xfrm>
          <a:prstGeom prst="rect">
            <a:avLst/>
          </a:prstGeom>
        </p:spPr>
      </p:pic>
    </p:spTree>
    <p:extLst>
      <p:ext uri="{BB962C8B-B14F-4D97-AF65-F5344CB8AC3E}">
        <p14:creationId xmlns:p14="http://schemas.microsoft.com/office/powerpoint/2010/main" val="61695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 Brand Awareness</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How to track it:</a:t>
            </a:r>
            <a:endParaRPr lang="en-US" dirty="0"/>
          </a:p>
          <a:p>
            <a:pPr marL="0" indent="0">
              <a:buNone/>
            </a:pPr>
            <a:r>
              <a:rPr lang="en-US" b="1" dirty="0"/>
              <a:t>STEP 1</a:t>
            </a:r>
            <a:r>
              <a:rPr lang="en-US" dirty="0"/>
              <a:t>: Determine the attention metric(s) your organization wants tied to brand awareness.</a:t>
            </a:r>
            <a:br>
              <a:rPr lang="en-US" dirty="0"/>
            </a:br>
            <a:r>
              <a:rPr lang="en-US" b="1" dirty="0"/>
              <a:t>STEP 2</a:t>
            </a:r>
            <a:r>
              <a:rPr lang="en-US" dirty="0"/>
              <a:t>: Determine the reporting period your organization wants tied to brand awareness.</a:t>
            </a:r>
            <a:br>
              <a:rPr lang="en-US" dirty="0"/>
            </a:br>
            <a:r>
              <a:rPr lang="en-US" b="1" dirty="0"/>
              <a:t>STEP 3</a:t>
            </a:r>
            <a:r>
              <a:rPr lang="en-US" dirty="0"/>
              <a:t>: Be consistent. Consistency ensures that you’re benchmarking trends with accurate, dependable data.</a:t>
            </a:r>
          </a:p>
          <a:p>
            <a:pPr marL="0" indent="0">
              <a:buNone/>
            </a:pPr>
            <a:endParaRPr lang="en-US" b="1" dirty="0"/>
          </a:p>
          <a:p>
            <a:pPr marL="0" indent="0">
              <a:buNone/>
            </a:pPr>
            <a:r>
              <a:rPr lang="en-US" b="1" dirty="0"/>
              <a:t>Note</a:t>
            </a:r>
            <a:r>
              <a:rPr lang="en-US" dirty="0"/>
              <a:t>: A brand monitoring tool  (like </a:t>
            </a:r>
            <a:r>
              <a:rPr lang="en-US" b="1" i="1" dirty="0" err="1"/>
              <a:t>Hootsuite</a:t>
            </a:r>
            <a:r>
              <a:rPr lang="en-US" dirty="0"/>
              <a:t>) makes it easier to track every time someone mentions you on social media, with or without an @mention.</a:t>
            </a:r>
          </a:p>
          <a:p>
            <a:endParaRPr lang="en-US" dirty="0"/>
          </a:p>
        </p:txBody>
      </p:sp>
    </p:spTree>
    <p:extLst>
      <p:ext uri="{BB962C8B-B14F-4D97-AF65-F5344CB8AC3E}">
        <p14:creationId xmlns:p14="http://schemas.microsoft.com/office/powerpoint/2010/main" val="126317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1.2. Audience Growth Rate</a:t>
            </a:r>
            <a:br>
              <a:rPr lang="en-US" dirty="0"/>
            </a:br>
            <a:endParaRPr lang="en-US" dirty="0"/>
          </a:p>
        </p:txBody>
      </p:sp>
      <p:sp>
        <p:nvSpPr>
          <p:cNvPr id="3" name="Content Placeholder 2"/>
          <p:cNvSpPr>
            <a:spLocks noGrp="1"/>
          </p:cNvSpPr>
          <p:nvPr>
            <p:ph idx="1"/>
          </p:nvPr>
        </p:nvSpPr>
        <p:spPr/>
        <p:txBody>
          <a:bodyPr/>
          <a:lstStyle/>
          <a:p>
            <a:r>
              <a:rPr lang="en-US" b="1" dirty="0"/>
              <a:t>Audience Growth Rate</a:t>
            </a:r>
            <a:r>
              <a:rPr lang="en-US" dirty="0"/>
              <a:t> measures the speed at which your brand’s following increases on social media. It’s </a:t>
            </a:r>
            <a:r>
              <a:rPr lang="en-US" i="1" dirty="0"/>
              <a:t>how quickly</a:t>
            </a:r>
            <a:r>
              <a:rPr lang="en-US" dirty="0"/>
              <a:t> you gain followers.</a:t>
            </a:r>
          </a:p>
          <a:p>
            <a:r>
              <a:rPr lang="en-US" dirty="0"/>
              <a:t>As access to the internet continues to increase around the world, brands’ social media followings will also increase. This can be called </a:t>
            </a:r>
            <a:r>
              <a:rPr lang="en-US" i="1" dirty="0"/>
              <a:t>social media inflation</a:t>
            </a:r>
            <a:r>
              <a:rPr lang="en-US" dirty="0"/>
              <a:t>, or the expectation of growth.</a:t>
            </a:r>
          </a:p>
        </p:txBody>
      </p:sp>
    </p:spTree>
    <p:extLst>
      <p:ext uri="{BB962C8B-B14F-4D97-AF65-F5344CB8AC3E}">
        <p14:creationId xmlns:p14="http://schemas.microsoft.com/office/powerpoint/2010/main" val="271032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1.2. Audience Growth Rate</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r>
              <a:rPr lang="en-US" b="1" dirty="0"/>
              <a:t>STEP 1</a:t>
            </a:r>
            <a:r>
              <a:rPr lang="en-US" dirty="0"/>
              <a:t>: Measure your net new followers (on each platform) over a reporting period.</a:t>
            </a:r>
            <a:br>
              <a:rPr lang="en-US" dirty="0"/>
            </a:br>
            <a:r>
              <a:rPr lang="en-US" b="1" dirty="0"/>
              <a:t>STEP 2</a:t>
            </a:r>
            <a:r>
              <a:rPr lang="en-US" dirty="0"/>
              <a:t>: Divide your net new followers by your total audience (on each platform) and multiply by 100 to get your audience growth rate percentage.</a:t>
            </a:r>
          </a:p>
          <a:p>
            <a:pPr marL="0" indent="0">
              <a:buNone/>
            </a:pPr>
            <a:endParaRPr lang="en-US" dirty="0"/>
          </a:p>
          <a:p>
            <a:pPr marL="0" indent="0">
              <a:buNone/>
            </a:pPr>
            <a:r>
              <a:rPr lang="en-US" b="1" dirty="0"/>
              <a:t>Note</a:t>
            </a:r>
            <a:r>
              <a:rPr lang="en-US" dirty="0"/>
              <a:t>: You can track your competitors’ progress the same way.</a:t>
            </a:r>
          </a:p>
        </p:txBody>
      </p:sp>
    </p:spTree>
    <p:extLst>
      <p:ext uri="{BB962C8B-B14F-4D97-AF65-F5344CB8AC3E}">
        <p14:creationId xmlns:p14="http://schemas.microsoft.com/office/powerpoint/2010/main" val="111021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1.3. Post Reach</a:t>
            </a:r>
            <a:br>
              <a:rPr lang="en-US" dirty="0"/>
            </a:br>
            <a:endParaRPr lang="en-US" dirty="0"/>
          </a:p>
        </p:txBody>
      </p:sp>
      <p:sp>
        <p:nvSpPr>
          <p:cNvPr id="3" name="Content Placeholder 2"/>
          <p:cNvSpPr>
            <a:spLocks noGrp="1"/>
          </p:cNvSpPr>
          <p:nvPr>
            <p:ph idx="1"/>
          </p:nvPr>
        </p:nvSpPr>
        <p:spPr/>
        <p:txBody>
          <a:bodyPr/>
          <a:lstStyle/>
          <a:p>
            <a:r>
              <a:rPr lang="en-US" b="1" i="1" dirty="0"/>
              <a:t>Post Reach</a:t>
            </a:r>
            <a:r>
              <a:rPr lang="en-US" dirty="0"/>
              <a:t> denotes how many people have seen a post since it went live.</a:t>
            </a:r>
          </a:p>
          <a:p>
            <a:r>
              <a:rPr lang="en-US" dirty="0"/>
              <a:t>This metric is easy to find and even easier to understand. Most importantly, it’s actionable, since it’s affected by the </a:t>
            </a:r>
            <a:r>
              <a:rPr lang="en-US" i="1" dirty="0"/>
              <a:t>timing</a:t>
            </a:r>
            <a:r>
              <a:rPr lang="en-US" dirty="0"/>
              <a:t> (i.e., when is your audience online?) and the </a:t>
            </a:r>
            <a:r>
              <a:rPr lang="en-US" i="1" dirty="0"/>
              <a:t>content</a:t>
            </a:r>
            <a:r>
              <a:rPr lang="en-US" dirty="0"/>
              <a:t> (i.e., what does your audience find valuable?) of your post.</a:t>
            </a:r>
          </a:p>
        </p:txBody>
      </p:sp>
    </p:spTree>
    <p:extLst>
      <p:ext uri="{BB962C8B-B14F-4D97-AF65-F5344CB8AC3E}">
        <p14:creationId xmlns:p14="http://schemas.microsoft.com/office/powerpoint/2010/main" val="276931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1.3. Post Reach</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How to track it:</a:t>
            </a:r>
            <a:endParaRPr lang="en-US" dirty="0"/>
          </a:p>
          <a:p>
            <a:pPr marL="0" indent="0">
              <a:buNone/>
            </a:pPr>
            <a:r>
              <a:rPr lang="en-US" b="1" dirty="0"/>
              <a:t>STEP 1</a:t>
            </a:r>
            <a:r>
              <a:rPr lang="en-US" dirty="0"/>
              <a:t>: Measure the reach of any given post.</a:t>
            </a:r>
            <a:br>
              <a:rPr lang="en-US" dirty="0"/>
            </a:br>
            <a:r>
              <a:rPr lang="en-US" b="1" dirty="0"/>
              <a:t>STEP 2</a:t>
            </a:r>
            <a:r>
              <a:rPr lang="en-US" dirty="0"/>
              <a:t>: Divide the reach by your total number of followers and multiply by 100 to get your post reach percentage.</a:t>
            </a:r>
          </a:p>
          <a:p>
            <a:pPr marL="0" indent="0">
              <a:buNone/>
            </a:pPr>
            <a:endParaRPr lang="en-US" dirty="0"/>
          </a:p>
          <a:p>
            <a:pPr marL="0" indent="0">
              <a:buNone/>
            </a:pPr>
            <a:r>
              <a:rPr lang="en-US" b="1" dirty="0"/>
              <a:t>Note</a:t>
            </a:r>
            <a:r>
              <a:rPr lang="en-US" dirty="0"/>
              <a:t>: On Facebook, the “When Your Fans Are Online” feature will tell you the optimal time to post. Use this data to increase your reach.</a:t>
            </a:r>
          </a:p>
        </p:txBody>
      </p:sp>
    </p:spTree>
    <p:extLst>
      <p:ext uri="{BB962C8B-B14F-4D97-AF65-F5344CB8AC3E}">
        <p14:creationId xmlns:p14="http://schemas.microsoft.com/office/powerpoint/2010/main" val="3946572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2551</TotalTime>
  <Words>977</Words>
  <Application>Microsoft Office PowerPoint</Application>
  <PresentationFormat>Widescreen</PresentationFormat>
  <Paragraphs>174</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Social Media  Key Performance Indicators (KPIs) </vt:lpstr>
      <vt:lpstr>PowerPoint Presentation</vt:lpstr>
      <vt:lpstr>PowerPoint Presentation</vt:lpstr>
      <vt:lpstr>1.1. Brand Awareness </vt:lpstr>
      <vt:lpstr>1.1. Brand Awareness </vt:lpstr>
      <vt:lpstr>1.2. Audience Growth Rate </vt:lpstr>
      <vt:lpstr>1.2. Audience Growth Rate </vt:lpstr>
      <vt:lpstr>1.3. Post Reach </vt:lpstr>
      <vt:lpstr>1.3. Post Reach </vt:lpstr>
      <vt:lpstr>1.4. Potential Reach </vt:lpstr>
      <vt:lpstr>1.4. Potential Reach </vt:lpstr>
      <vt:lpstr>1.5. Social Share of Voice (SSoV)</vt:lpstr>
      <vt:lpstr>1.5. Social Share of Voice (SSoV)</vt:lpstr>
      <vt:lpstr>PowerPoint Presentation</vt:lpstr>
      <vt:lpstr>2.1. Applause Rate</vt:lpstr>
      <vt:lpstr>2.1. Applause Rate</vt:lpstr>
      <vt:lpstr>2.2. Average Engagement Rate</vt:lpstr>
      <vt:lpstr>2.2. Average Engagement Rate</vt:lpstr>
      <vt:lpstr>2.3. Amplification Rate</vt:lpstr>
      <vt:lpstr>2.3. Amplification Rate</vt:lpstr>
      <vt:lpstr>2.4. Virality Rate</vt:lpstr>
      <vt:lpstr>2.4. Virality Rate</vt:lpstr>
      <vt:lpstr>PowerPoint Presentation</vt:lpstr>
      <vt:lpstr>3.1. Conversion rate</vt:lpstr>
      <vt:lpstr>3.1. Conversion rate</vt:lpstr>
      <vt:lpstr>3.2. Click-Through Rate (CTR)</vt:lpstr>
      <vt:lpstr>3.2. Click-Through Rate (CTR)</vt:lpstr>
      <vt:lpstr>3.3. Bounce Rate</vt:lpstr>
      <vt:lpstr>3.3. Bounce Rate</vt:lpstr>
      <vt:lpstr>3.4. Cost-Per-Click (CPC)</vt:lpstr>
      <vt:lpstr>3.4. Cost-Per-Click (CPC)</vt:lpstr>
      <vt:lpstr>3.5. Cost Per Thousand Impressions (CPM)</vt:lpstr>
      <vt:lpstr>3.5. Cost Per Thousand Impressions (CPM)</vt:lpstr>
      <vt:lpstr>3.6. Social Media Conversion Rate</vt:lpstr>
      <vt:lpstr>3.6. Social Media Conversion Rate</vt:lpstr>
      <vt:lpstr>3.7. Conversation Rate</vt:lpstr>
      <vt:lpstr>3.7. Conversation Rate</vt:lpstr>
      <vt:lpstr>PowerPoint Presentation</vt:lpstr>
      <vt:lpstr>4.1. Customer Testimonials</vt:lpstr>
      <vt:lpstr>4.1. Customer Testimonials</vt:lpstr>
      <vt:lpstr>4.2. Customer Satisfaction (CSat) Score</vt:lpstr>
      <vt:lpstr>4.2. Customer Satisfaction (CSat) Score</vt:lpstr>
      <vt:lpstr>4.3. Net Promoter Score (NPS)</vt:lpstr>
      <vt:lpstr>4.3. Net Promoter Score (NPS)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to Track for Social Media Success</dc:title>
  <dc:creator>mass</dc:creator>
  <cp:lastModifiedBy>Shady</cp:lastModifiedBy>
  <cp:revision>46</cp:revision>
  <dcterms:created xsi:type="dcterms:W3CDTF">2018-11-17T06:31:53Z</dcterms:created>
  <dcterms:modified xsi:type="dcterms:W3CDTF">2018-12-01T06:55:32Z</dcterms:modified>
</cp:coreProperties>
</file>